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theme/themeOverride6.xml" ContentType="application/vnd.openxmlformats-officedocument.themeOverride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0.xml" ContentType="application/vnd.openxmlformats-officedocument.drawingml.chart+xml"/>
  <Override PartName="/ppt/notesSlides/notesSlide9.xml" ContentType="application/vnd.openxmlformats-officedocument.presentationml.notesSlide+xml"/>
  <Override PartName="/ppt/charts/chart11.xml" ContentType="application/vnd.openxmlformats-officedocument.drawingml.chart+xml"/>
  <Override PartName="/ppt/notesSlides/notesSlide10.xml" ContentType="application/vnd.openxmlformats-officedocument.presentationml.notesSlide+xml"/>
  <Override PartName="/ppt/charts/chart12.xml" ContentType="application/vnd.openxmlformats-officedocument.drawingml.chart+xml"/>
  <Override PartName="/ppt/theme/themeOverride8.xml" ContentType="application/vnd.openxmlformats-officedocument.themeOverride+xml"/>
  <Override PartName="/ppt/charts/chart13.xml" ContentType="application/vnd.openxmlformats-officedocument.drawingml.chart+xml"/>
  <Override PartName="/ppt/theme/themeOverride9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4.xml" ContentType="application/vnd.openxmlformats-officedocument.drawingml.chart+xml"/>
  <Override PartName="/ppt/theme/themeOverride10.xml" ContentType="application/vnd.openxmlformats-officedocument.themeOverride+xml"/>
  <Override PartName="/ppt/charts/chart15.xml" ContentType="application/vnd.openxmlformats-officedocument.drawingml.chart+xml"/>
  <Override PartName="/ppt/theme/themeOverride11.xml" ContentType="application/vnd.openxmlformats-officedocument.themeOverride+xml"/>
  <Override PartName="/ppt/notesSlides/notesSlide17.xml" ContentType="application/vnd.openxmlformats-officedocument.presentationml.notesSlide+xml"/>
  <Override PartName="/ppt/charts/chart16.xml" ContentType="application/vnd.openxmlformats-officedocument.drawingml.chart+xml"/>
  <Override PartName="/ppt/theme/themeOverride12.xml" ContentType="application/vnd.openxmlformats-officedocument.themeOverride+xml"/>
  <Override PartName="/ppt/charts/chart17.xml" ContentType="application/vnd.openxmlformats-officedocument.drawingml.chart+xml"/>
  <Override PartName="/ppt/theme/themeOverride13.xml" ContentType="application/vnd.openxmlformats-officedocument.themeOverride+xml"/>
  <Override PartName="/ppt/charts/chart18.xml" ContentType="application/vnd.openxmlformats-officedocument.drawingml.chart+xml"/>
  <Override PartName="/ppt/theme/themeOverride14.xml" ContentType="application/vnd.openxmlformats-officedocument.themeOverride+xml"/>
  <Override PartName="/ppt/charts/chart19.xml" ContentType="application/vnd.openxmlformats-officedocument.drawingml.chart+xml"/>
  <Override PartName="/ppt/theme/themeOverride15.xml" ContentType="application/vnd.openxmlformats-officedocument.themeOverride+xml"/>
  <Override PartName="/ppt/notesSlides/notesSlide18.xml" ContentType="application/vnd.openxmlformats-officedocument.presentationml.notesSlide+xml"/>
  <Override PartName="/ppt/charts/chart20.xml" ContentType="application/vnd.openxmlformats-officedocument.drawingml.chart+xml"/>
  <Override PartName="/ppt/theme/themeOverride1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24"/>
  </p:notesMasterIdLst>
  <p:sldIdLst>
    <p:sldId id="257" r:id="rId3"/>
    <p:sldId id="256" r:id="rId4"/>
    <p:sldId id="259" r:id="rId5"/>
    <p:sldId id="260" r:id="rId6"/>
    <p:sldId id="261" r:id="rId7"/>
    <p:sldId id="262" r:id="rId8"/>
    <p:sldId id="269" r:id="rId9"/>
    <p:sldId id="276" r:id="rId10"/>
    <p:sldId id="270" r:id="rId11"/>
    <p:sldId id="258" r:id="rId12"/>
    <p:sldId id="263" r:id="rId13"/>
    <p:sldId id="264" r:id="rId14"/>
    <p:sldId id="265" r:id="rId15"/>
    <p:sldId id="266" r:id="rId16"/>
    <p:sldId id="267" r:id="rId17"/>
    <p:sldId id="268" r:id="rId18"/>
    <p:sldId id="271" r:id="rId19"/>
    <p:sldId id="272" r:id="rId20"/>
    <p:sldId id="273" r:id="rId21"/>
    <p:sldId id="274" r:id="rId22"/>
    <p:sldId id="275" r:id="rId23"/>
  </p:sldIdLst>
  <p:sldSz cx="9144000" cy="5143500" type="screen16x9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504" y="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H0664686\Desktop\BMO%20April\BMO%20Primary%20Call%20Topic%20af10d9d4b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H0664686\Desktop\BMO%20April\BMO%20Primary%20Call%20Topic%20af10d9d4b.xlsx" TargetMode="External"/></Relationships>
</file>

<file path=ppt/charts/_rels/chart1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8.xlsx"/><Relationship Id="rId1" Type="http://schemas.openxmlformats.org/officeDocument/2006/relationships/themeOverride" Target="../theme/themeOverride8.xml"/></Relationships>
</file>

<file path=ppt/charts/_rels/chart1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9.xlsx"/><Relationship Id="rId1" Type="http://schemas.openxmlformats.org/officeDocument/2006/relationships/themeOverride" Target="../theme/themeOverride9.xml"/></Relationships>
</file>

<file path=ppt/charts/_rels/chart14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AH0664686\AppData\Local\Temp\HR_BPO_MAS_592018_513_PM.csv" TargetMode="External"/><Relationship Id="rId1" Type="http://schemas.openxmlformats.org/officeDocument/2006/relationships/themeOverride" Target="../theme/themeOverride10.xml"/></Relationships>
</file>

<file path=ppt/charts/_rels/chart15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AH0664686\AppData\Local\Temp\HR_BPO_MAS_592018_513_PM.csv" TargetMode="External"/><Relationship Id="rId1" Type="http://schemas.openxmlformats.org/officeDocument/2006/relationships/themeOverride" Target="../theme/themeOverride11.xml"/></Relationships>
</file>

<file path=ppt/charts/_rels/chart16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AH0664686\AppData\Local\Temp\HR_BPO_MAS_592018_513_PM.csv" TargetMode="External"/><Relationship Id="rId1" Type="http://schemas.openxmlformats.org/officeDocument/2006/relationships/themeOverride" Target="../theme/themeOverride12.xml"/></Relationships>
</file>

<file path=ppt/charts/_rels/chart17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AH0664686\AppData\Local\Temp\HR_BPO_MAS_592018_513_PM.csv" TargetMode="External"/><Relationship Id="rId1" Type="http://schemas.openxmlformats.org/officeDocument/2006/relationships/themeOverride" Target="../theme/themeOverride13.xml"/></Relationships>
</file>

<file path=ppt/charts/_rels/chart18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AH0664686\AppData\Local\Temp\HR_BPO_MAS_592018_513_PM.csv" TargetMode="External"/><Relationship Id="rId1" Type="http://schemas.openxmlformats.org/officeDocument/2006/relationships/themeOverride" Target="../theme/themeOverride14.xml"/></Relationships>
</file>

<file path=ppt/charts/_rels/chart19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AH0664686\AppData\Local\Temp\HR_BPO_MAS_592018_513_PM.csv" TargetMode="External"/><Relationship Id="rId1" Type="http://schemas.openxmlformats.org/officeDocument/2006/relationships/themeOverride" Target="../theme/themeOverride15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2.xml"/></Relationships>
</file>

<file path=ppt/charts/_rels/chart20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0.xlsx"/><Relationship Id="rId1" Type="http://schemas.openxmlformats.org/officeDocument/2006/relationships/themeOverride" Target="../theme/themeOverride16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3.xm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4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5.xlsx"/><Relationship Id="rId1" Type="http://schemas.openxmlformats.org/officeDocument/2006/relationships/themeOverride" Target="../theme/themeOverrid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H0664686\Desktop\BMO-%20Apr'%2018\Mariama%20CC%20RL_GM_TM%20Call%20Metrics%20acf4523c2.xlsx" TargetMode="Externa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6.xlsx"/><Relationship Id="rId1" Type="http://schemas.openxmlformats.org/officeDocument/2006/relationships/themeOverride" Target="../theme/themeOverride6.xm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AH0664686\Desktop\Book2.xlsx" TargetMode="External"/></Relationships>
</file>

<file path=ppt/charts/_rels/chart9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7.xlsx"/><Relationship Id="rId1" Type="http://schemas.openxmlformats.org/officeDocument/2006/relationships/themeOverride" Target="../theme/themeOverrid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u="sng"/>
            </a:pPr>
            <a:r>
              <a:rPr lang="en-US" sz="1000" u="sng" dirty="0"/>
              <a:t>Volume &amp; Service</a:t>
            </a:r>
            <a:r>
              <a:rPr lang="en-US" sz="1000" u="sng" baseline="0" dirty="0"/>
              <a:t> Level - Month on </a:t>
            </a:r>
            <a:r>
              <a:rPr lang="en-US" sz="1000" u="sng" baseline="0" dirty="0" smtClean="0"/>
              <a:t>Month </a:t>
            </a:r>
            <a:r>
              <a:rPr lang="en-US" sz="1000" u="sng" baseline="0" dirty="0"/>
              <a:t>View</a:t>
            </a:r>
            <a:endParaRPr lang="en-US" sz="1000" u="sng" dirty="0"/>
          </a:p>
        </c:rich>
      </c:tx>
      <c:layout>
        <c:manualLayout>
          <c:xMode val="edge"/>
          <c:yMode val="edge"/>
          <c:x val="0.34764525993883794"/>
          <c:y val="4.5649065916472394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Calls Received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Sheet1!$B$2:$B$15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Sheet1!$C$2:$C$15</c:f>
              <c:numCache>
                <c:formatCode>#,##0</c:formatCode>
                <c:ptCount val="14"/>
                <c:pt idx="0">
                  <c:v>18890</c:v>
                </c:pt>
                <c:pt idx="1">
                  <c:v>17228</c:v>
                </c:pt>
                <c:pt idx="2">
                  <c:v>18366</c:v>
                </c:pt>
                <c:pt idx="3">
                  <c:v>16434</c:v>
                </c:pt>
                <c:pt idx="4">
                  <c:v>14454</c:v>
                </c:pt>
                <c:pt idx="5">
                  <c:v>16015</c:v>
                </c:pt>
                <c:pt idx="6">
                  <c:v>15959</c:v>
                </c:pt>
                <c:pt idx="7">
                  <c:v>17259</c:v>
                </c:pt>
                <c:pt idx="8">
                  <c:v>24701</c:v>
                </c:pt>
                <c:pt idx="9">
                  <c:v>17632</c:v>
                </c:pt>
                <c:pt idx="10">
                  <c:v>21883</c:v>
                </c:pt>
                <c:pt idx="11">
                  <c:v>17589</c:v>
                </c:pt>
                <c:pt idx="12">
                  <c:v>18987</c:v>
                </c:pt>
                <c:pt idx="13">
                  <c:v>18249</c:v>
                </c:pt>
              </c:numCache>
            </c:numRef>
          </c:val>
        </c:ser>
        <c:ser>
          <c:idx val="1"/>
          <c:order val="1"/>
          <c:tx>
            <c:strRef>
              <c:f>Sheet1!$D$1</c:f>
              <c:strCache>
                <c:ptCount val="1"/>
                <c:pt idx="0">
                  <c:v>Calls Answered - Client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Sheet1!$B$2:$B$15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Sheet1!$D$2:$D$15</c:f>
              <c:numCache>
                <c:formatCode>#,##0</c:formatCode>
                <c:ptCount val="14"/>
                <c:pt idx="0">
                  <c:v>18609</c:v>
                </c:pt>
                <c:pt idx="1">
                  <c:v>16788</c:v>
                </c:pt>
                <c:pt idx="2">
                  <c:v>18011</c:v>
                </c:pt>
                <c:pt idx="3">
                  <c:v>16195</c:v>
                </c:pt>
                <c:pt idx="4">
                  <c:v>14151</c:v>
                </c:pt>
                <c:pt idx="5">
                  <c:v>15396</c:v>
                </c:pt>
                <c:pt idx="6">
                  <c:v>15238</c:v>
                </c:pt>
                <c:pt idx="7">
                  <c:v>16640</c:v>
                </c:pt>
                <c:pt idx="8">
                  <c:v>23260</c:v>
                </c:pt>
                <c:pt idx="9">
                  <c:v>16551</c:v>
                </c:pt>
                <c:pt idx="10">
                  <c:v>21154</c:v>
                </c:pt>
                <c:pt idx="11">
                  <c:v>16895</c:v>
                </c:pt>
                <c:pt idx="12">
                  <c:v>18095</c:v>
                </c:pt>
                <c:pt idx="13">
                  <c:v>16587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5"/>
        <c:axId val="97847168"/>
        <c:axId val="97848704"/>
      </c:barChart>
      <c:lineChart>
        <c:grouping val="standard"/>
        <c:varyColors val="0"/>
        <c:ser>
          <c:idx val="2"/>
          <c:order val="2"/>
          <c:tx>
            <c:strRef>
              <c:f>Sheet1!$E$1</c:f>
              <c:strCache>
                <c:ptCount val="1"/>
                <c:pt idx="0">
                  <c:v>Adjusted Service Level</c:v>
                </c:pt>
              </c:strCache>
            </c:strRef>
          </c:tx>
          <c:dLbls>
            <c:dLbl>
              <c:idx val="1"/>
              <c:layout>
                <c:manualLayout>
                  <c:x val="-3.7427460328926777E-2"/>
                  <c:y val="3.38468054490127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5"/>
              <c:layout>
                <c:manualLayout>
                  <c:x val="-4.3543668279997109E-2"/>
                  <c:y val="5.28672495808763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6"/>
              <c:layout>
                <c:manualLayout>
                  <c:x val="-4.0485564304461943E-2"/>
                  <c:y val="4.525907192813084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7"/>
              <c:layout>
                <c:manualLayout>
                  <c:x val="-3.7427460328926777E-2"/>
                  <c:y val="3.004271662264004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8"/>
              <c:layout>
                <c:manualLayout>
                  <c:x val="-3.5898408341159191E-2"/>
                  <c:y val="4.90631607545035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9"/>
              <c:layout>
                <c:manualLayout>
                  <c:x val="-3.2840304365624025E-2"/>
                  <c:y val="4.14549831017581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0"/>
              <c:layout>
                <c:manualLayout>
                  <c:x val="-3.7427460328926777E-2"/>
                  <c:y val="3.00427166226400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layout>
                <c:manualLayout>
                  <c:x val="-3.5898408341159191E-2"/>
                  <c:y val="4.14549831017581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2"/>
              <c:layout>
                <c:manualLayout>
                  <c:x val="-4.0485564304461943E-2"/>
                  <c:y val="4.52590719281308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3"/>
              <c:layout>
                <c:manualLayout>
                  <c:x val="-3.7427460328926888E-2"/>
                  <c:y val="2.623862779626737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Sheet1!$B$2:$B$15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Sheet1!$E$2:$E$15</c:f>
              <c:numCache>
                <c:formatCode>#,##0.00%;\-#,##0.00%;\0\.\0\0\%</c:formatCode>
                <c:ptCount val="14"/>
                <c:pt idx="0">
                  <c:v>0.85544628942900003</c:v>
                </c:pt>
                <c:pt idx="1">
                  <c:v>0.791517750774</c:v>
                </c:pt>
                <c:pt idx="2">
                  <c:v>0.81861084892500002</c:v>
                </c:pt>
                <c:pt idx="3">
                  <c:v>0.86736647113300003</c:v>
                </c:pt>
                <c:pt idx="4">
                  <c:v>0.82524203236500004</c:v>
                </c:pt>
                <c:pt idx="5">
                  <c:v>0.78335162251099999</c:v>
                </c:pt>
                <c:pt idx="6">
                  <c:v>0.77139874739000003</c:v>
                </c:pt>
                <c:pt idx="7">
                  <c:v>0.78584668343700004</c:v>
                </c:pt>
                <c:pt idx="8">
                  <c:v>0.74067067927700003</c:v>
                </c:pt>
                <c:pt idx="9">
                  <c:v>0.72829436287799998</c:v>
                </c:pt>
                <c:pt idx="10">
                  <c:v>0.78908448761100003</c:v>
                </c:pt>
                <c:pt idx="11">
                  <c:v>0.72759721961299995</c:v>
                </c:pt>
                <c:pt idx="12">
                  <c:v>0.73424810977300004</c:v>
                </c:pt>
                <c:pt idx="13">
                  <c:v>0.62506782419899998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Sheet1!$F$1</c:f>
              <c:strCache>
                <c:ptCount val="1"/>
                <c:pt idx="0">
                  <c:v>Call Volume Variance to Forecast</c:v>
                </c:pt>
              </c:strCache>
            </c:strRef>
          </c:tx>
          <c:dLbls>
            <c:dLbl>
              <c:idx val="0"/>
              <c:layout>
                <c:manualLayout>
                  <c:x val="-3.2832598906788024E-2"/>
                  <c:y val="4.22349710784412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-3.7419754870090777E-2"/>
                  <c:y val="8.788403699491360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-3.5080305328806377E-2"/>
                  <c:y val="3.899939883415161E-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3.8237857882443591E-2"/>
                  <c:y val="3.4626793425695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7"/>
              <c:layout>
                <c:manualLayout>
                  <c:x val="-3.6708805894676011E-2"/>
                  <c:y val="3.46267934256958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0"/>
              <c:layout>
                <c:manualLayout>
                  <c:x val="-3.8237857882443591E-2"/>
                  <c:y val="3.293708243296921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Sheet1!$B$2:$B$15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Sheet1!$F$2:$F$15</c:f>
              <c:numCache>
                <c:formatCode>#,##0.00%;\-#,##0.00%;\0\.\0\0\%</c:formatCode>
                <c:ptCount val="14"/>
                <c:pt idx="0">
                  <c:v>-0.05</c:v>
                </c:pt>
                <c:pt idx="1">
                  <c:v>-0.02</c:v>
                </c:pt>
                <c:pt idx="2">
                  <c:v>0.03</c:v>
                </c:pt>
                <c:pt idx="3">
                  <c:v>-0.05</c:v>
                </c:pt>
                <c:pt idx="4">
                  <c:v>-0.11</c:v>
                </c:pt>
                <c:pt idx="5">
                  <c:v>-0.08</c:v>
                </c:pt>
                <c:pt idx="6">
                  <c:v>-0.01</c:v>
                </c:pt>
                <c:pt idx="7">
                  <c:v>-0.11</c:v>
                </c:pt>
                <c:pt idx="8">
                  <c:v>0.02</c:v>
                </c:pt>
                <c:pt idx="9">
                  <c:v>0.08</c:v>
                </c:pt>
                <c:pt idx="10">
                  <c:v>-0.1</c:v>
                </c:pt>
                <c:pt idx="11">
                  <c:v>-0.05</c:v>
                </c:pt>
                <c:pt idx="12">
                  <c:v>0.05</c:v>
                </c:pt>
                <c:pt idx="13">
                  <c:v>0.03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Sheet1!$G$1</c:f>
              <c:strCache>
                <c:ptCount val="1"/>
                <c:pt idx="0">
                  <c:v>Service Level Target - 80%</c:v>
                </c:pt>
              </c:strCache>
            </c:strRef>
          </c:tx>
          <c:spPr>
            <a:ln w="15875"/>
          </c:spPr>
          <c:marker>
            <c:symbol val="dash"/>
            <c:size val="5"/>
          </c:marker>
          <c:cat>
            <c:strRef>
              <c:f>Sheet1!$B$2:$B$15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Sheet1!$G$2:$G$15</c:f>
              <c:numCache>
                <c:formatCode>0%</c:formatCode>
                <c:ptCount val="14"/>
                <c:pt idx="0">
                  <c:v>0.8</c:v>
                </c:pt>
                <c:pt idx="1">
                  <c:v>0.8</c:v>
                </c:pt>
                <c:pt idx="2">
                  <c:v>0.8</c:v>
                </c:pt>
                <c:pt idx="3">
                  <c:v>0.8</c:v>
                </c:pt>
                <c:pt idx="4">
                  <c:v>0.8</c:v>
                </c:pt>
                <c:pt idx="5">
                  <c:v>0.8</c:v>
                </c:pt>
                <c:pt idx="6">
                  <c:v>0.8</c:v>
                </c:pt>
                <c:pt idx="7">
                  <c:v>0.8</c:v>
                </c:pt>
                <c:pt idx="8">
                  <c:v>0.8</c:v>
                </c:pt>
                <c:pt idx="9">
                  <c:v>0.8</c:v>
                </c:pt>
                <c:pt idx="10">
                  <c:v>0.8</c:v>
                </c:pt>
                <c:pt idx="11">
                  <c:v>0.8</c:v>
                </c:pt>
                <c:pt idx="12">
                  <c:v>0.8</c:v>
                </c:pt>
                <c:pt idx="13">
                  <c:v>0.8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7884800"/>
        <c:axId val="97883264"/>
      </c:lineChart>
      <c:catAx>
        <c:axId val="97847168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900"/>
            </a:pPr>
            <a:endParaRPr lang="en-US"/>
          </a:p>
        </c:txPr>
        <c:crossAx val="97848704"/>
        <c:crosses val="autoZero"/>
        <c:auto val="1"/>
        <c:lblAlgn val="ctr"/>
        <c:lblOffset val="100"/>
        <c:noMultiLvlLbl val="0"/>
      </c:catAx>
      <c:valAx>
        <c:axId val="97848704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crossAx val="97847168"/>
        <c:crosses val="autoZero"/>
        <c:crossBetween val="between"/>
      </c:valAx>
      <c:valAx>
        <c:axId val="97883264"/>
        <c:scaling>
          <c:orientation val="minMax"/>
        </c:scaling>
        <c:delete val="0"/>
        <c:axPos val="r"/>
        <c:numFmt formatCode="#,##0.00%;\-#,##0.00%;\0\.\0\0\%" sourceLinked="1"/>
        <c:majorTickMark val="out"/>
        <c:minorTickMark val="none"/>
        <c:tickLblPos val="nextTo"/>
        <c:crossAx val="97884800"/>
        <c:crosses val="max"/>
        <c:crossBetween val="between"/>
      </c:valAx>
      <c:catAx>
        <c:axId val="97884800"/>
        <c:scaling>
          <c:orientation val="minMax"/>
        </c:scaling>
        <c:delete val="1"/>
        <c:axPos val="b"/>
        <c:majorTickMark val="out"/>
        <c:minorTickMark val="none"/>
        <c:tickLblPos val="nextTo"/>
        <c:crossAx val="97883264"/>
        <c:crosses val="autoZero"/>
        <c:auto val="1"/>
        <c:lblAlgn val="ctr"/>
        <c:lblOffset val="100"/>
        <c:noMultiLvlLbl val="0"/>
      </c:catAx>
    </c:plotArea>
    <c:legend>
      <c:legendPos val="b"/>
      <c:layout/>
      <c:overlay val="0"/>
      <c:txPr>
        <a:bodyPr/>
        <a:lstStyle/>
        <a:p>
          <a:pPr>
            <a:defRPr sz="900"/>
          </a:pPr>
          <a:endParaRPr lang="en-US"/>
        </a:p>
      </c:txPr>
    </c:legend>
    <c:plotVisOnly val="1"/>
    <c:dispBlanksAs val="gap"/>
    <c:showDLblsOverMax val="0"/>
  </c:chart>
  <c:spPr>
    <a:ln>
      <a:solidFill>
        <a:sysClr val="windowText" lastClr="000000"/>
      </a:solidFill>
    </a:ln>
  </c:spPr>
  <c:externalData r:id="rId2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200"/>
            </a:pPr>
            <a:r>
              <a:rPr lang="en-US" sz="1200" b="1" i="0" baseline="0">
                <a:effectLst/>
              </a:rPr>
              <a:t>Call Tracker Topics Contributions – Month on Month View (Top 10)</a:t>
            </a:r>
            <a:endParaRPr lang="en-US" sz="1200">
              <a:effectLst/>
            </a:endParaRPr>
          </a:p>
        </c:rich>
      </c:tx>
      <c:layout>
        <c:manualLayout>
          <c:xMode val="edge"/>
          <c:yMode val="edge"/>
          <c:x val="0.25615092588564553"/>
          <c:y val="8.4860658131154492E-3"/>
        </c:manualLayout>
      </c:layout>
      <c:overlay val="0"/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Sheet3!$A$2</c:f>
              <c:strCache>
                <c:ptCount val="1"/>
                <c:pt idx="0">
                  <c:v>CM - Internal Referral/Trnsfr/CAN BPO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Sheet3!$B$2:$O$2</c:f>
              <c:numCache>
                <c:formatCode>0.00%</c:formatCode>
                <c:ptCount val="14"/>
                <c:pt idx="0">
                  <c:v>2.4755325273459989E-2</c:v>
                </c:pt>
                <c:pt idx="1">
                  <c:v>1.9668802740942834E-2</c:v>
                </c:pt>
                <c:pt idx="2">
                  <c:v>2.5031289111389236E-2</c:v>
                </c:pt>
                <c:pt idx="3">
                  <c:v>2.3911016384707606E-2</c:v>
                </c:pt>
                <c:pt idx="4">
                  <c:v>2.7653093940365501E-2</c:v>
                </c:pt>
                <c:pt idx="5">
                  <c:v>2.3265681352096741E-2</c:v>
                </c:pt>
                <c:pt idx="6">
                  <c:v>4.2328042328042326E-2</c:v>
                </c:pt>
                <c:pt idx="7">
                  <c:v>3.3797746816878874E-2</c:v>
                </c:pt>
                <c:pt idx="8">
                  <c:v>1.8086204354450287E-2</c:v>
                </c:pt>
                <c:pt idx="9">
                  <c:v>2.5952512424075095E-2</c:v>
                </c:pt>
                <c:pt idx="10">
                  <c:v>3.4106119826524603E-2</c:v>
                </c:pt>
                <c:pt idx="11">
                  <c:v>3.6515785469760365E-2</c:v>
                </c:pt>
                <c:pt idx="12">
                  <c:v>3.6182454475354411E-2</c:v>
                </c:pt>
                <c:pt idx="13">
                  <c:v>3.5015380587734797E-2</c:v>
                </c:pt>
              </c:numCache>
            </c:numRef>
          </c:val>
        </c:ser>
        <c:ser>
          <c:idx val="1"/>
          <c:order val="1"/>
          <c:tx>
            <c:strRef>
              <c:f>Sheet3!$A$3</c:f>
              <c:strCache>
                <c:ptCount val="1"/>
                <c:pt idx="0">
                  <c:v>CM - General/Misdirected Call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  <a:bevelB/>
            </a:sp3d>
          </c:spPr>
          <c:invertIfNegative val="0"/>
          <c:dLbls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Sheet3!$B$3:$O$3</c:f>
              <c:numCache>
                <c:formatCode>0.00%</c:formatCode>
                <c:ptCount val="14"/>
                <c:pt idx="0">
                  <c:v>1.6695451928612551E-2</c:v>
                </c:pt>
                <c:pt idx="1">
                  <c:v>1.8082608971511961E-2</c:v>
                </c:pt>
                <c:pt idx="2">
                  <c:v>2.437570772990047E-2</c:v>
                </c:pt>
                <c:pt idx="3">
                  <c:v>2.8173704542427069E-2</c:v>
                </c:pt>
                <c:pt idx="4">
                  <c:v>1.7954472587367747E-2</c:v>
                </c:pt>
                <c:pt idx="5">
                  <c:v>3.2034509582066335E-2</c:v>
                </c:pt>
                <c:pt idx="6">
                  <c:v>3.9611039611039608E-2</c:v>
                </c:pt>
                <c:pt idx="7">
                  <c:v>3.0664622358509433E-2</c:v>
                </c:pt>
                <c:pt idx="8">
                  <c:v>2.8013957831621368E-2</c:v>
                </c:pt>
                <c:pt idx="9">
                  <c:v>2.3398674765323025E-2</c:v>
                </c:pt>
                <c:pt idx="10">
                  <c:v>2.2701718691438669E-2</c:v>
                </c:pt>
                <c:pt idx="11">
                  <c:v>2.5104602510460251E-2</c:v>
                </c:pt>
                <c:pt idx="12">
                  <c:v>2.3251675662850704E-2</c:v>
                </c:pt>
                <c:pt idx="13">
                  <c:v>3.2986451992931473E-2</c:v>
                </c:pt>
              </c:numCache>
            </c:numRef>
          </c:val>
        </c:ser>
        <c:ser>
          <c:idx val="2"/>
          <c:order val="2"/>
          <c:tx>
            <c:strRef>
              <c:f>Sheet3!$A$4</c:f>
              <c:strCache>
                <c:ptCount val="1"/>
                <c:pt idx="0">
                  <c:v>DB - General/Plan Provisions/Procedures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Sheet3!$B$4:$O$4</c:f>
              <c:numCache>
                <c:formatCode>0.00%</c:formatCode>
                <c:ptCount val="14"/>
                <c:pt idx="0">
                  <c:v>1.3932066781807714E-2</c:v>
                </c:pt>
                <c:pt idx="1">
                  <c:v>3.6799695450796269E-2</c:v>
                </c:pt>
                <c:pt idx="2">
                  <c:v>2.890517909291376E-2</c:v>
                </c:pt>
                <c:pt idx="3">
                  <c:v>2.1579858798454775E-2</c:v>
                </c:pt>
                <c:pt idx="4">
                  <c:v>1.8194934273805707E-2</c:v>
                </c:pt>
                <c:pt idx="5">
                  <c:v>1.9376281733965064E-2</c:v>
                </c:pt>
                <c:pt idx="6">
                  <c:v>1.6445016445016444E-2</c:v>
                </c:pt>
                <c:pt idx="7">
                  <c:v>3.0197986800879942E-2</c:v>
                </c:pt>
                <c:pt idx="8">
                  <c:v>2.8407136187152897E-2</c:v>
                </c:pt>
                <c:pt idx="9">
                  <c:v>2.5883489784649365E-2</c:v>
                </c:pt>
                <c:pt idx="10">
                  <c:v>2.8323606574931735E-2</c:v>
                </c:pt>
                <c:pt idx="11">
                  <c:v>3.2268289590465321E-2</c:v>
                </c:pt>
                <c:pt idx="12">
                  <c:v>3.719081796073314E-2</c:v>
                </c:pt>
                <c:pt idx="13">
                  <c:v>3.0499378231559657E-2</c:v>
                </c:pt>
              </c:numCache>
            </c:numRef>
          </c:val>
        </c:ser>
        <c:ser>
          <c:idx val="3"/>
          <c:order val="3"/>
          <c:tx>
            <c:strRef>
              <c:f>Sheet3!$A$5</c:f>
              <c:strCache>
                <c:ptCount val="1"/>
                <c:pt idx="0">
                  <c:v>CM - Web Support/myHR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Sheet3!$B$5:$O$5</c:f>
              <c:numCache>
                <c:formatCode>0.00%</c:formatCode>
                <c:ptCount val="14"/>
                <c:pt idx="0">
                  <c:v>9.5567069660333903E-3</c:v>
                </c:pt>
                <c:pt idx="1">
                  <c:v>8.6288941057039523E-3</c:v>
                </c:pt>
                <c:pt idx="2">
                  <c:v>2.2110972048393827E-2</c:v>
                </c:pt>
                <c:pt idx="3">
                  <c:v>2.4710270414280006E-2</c:v>
                </c:pt>
                <c:pt idx="4">
                  <c:v>2.3404937479961526E-2</c:v>
                </c:pt>
                <c:pt idx="5">
                  <c:v>1.6335478396153031E-2</c:v>
                </c:pt>
                <c:pt idx="6">
                  <c:v>1.6087516087516088E-2</c:v>
                </c:pt>
                <c:pt idx="7">
                  <c:v>1.5732284514365709E-2</c:v>
                </c:pt>
                <c:pt idx="8">
                  <c:v>1.0910699365999902E-2</c:v>
                </c:pt>
                <c:pt idx="9">
                  <c:v>1.1733848702374379E-2</c:v>
                </c:pt>
                <c:pt idx="10">
                  <c:v>1.4242115971515769E-2</c:v>
                </c:pt>
                <c:pt idx="11">
                  <c:v>1.8828451882845189E-2</c:v>
                </c:pt>
                <c:pt idx="12">
                  <c:v>1.9574114716175338E-2</c:v>
                </c:pt>
                <c:pt idx="13">
                  <c:v>2.5459781399306238E-2</c:v>
                </c:pt>
              </c:numCache>
            </c:numRef>
          </c:val>
        </c:ser>
        <c:ser>
          <c:idx val="4"/>
          <c:order val="4"/>
          <c:tx>
            <c:strRef>
              <c:f>Sheet3!$A$6</c:f>
              <c:strCache>
                <c:ptCount val="1"/>
                <c:pt idx="0">
                  <c:v>CM - General/Abandoned Call/Caller Hung Up/Could Not Hear Caller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Sheet3!$B$6:$O$6</c:f>
              <c:numCache>
                <c:formatCode>0.00%</c:formatCode>
                <c:ptCount val="14"/>
                <c:pt idx="0">
                  <c:v>1.5486470926885435E-2</c:v>
                </c:pt>
                <c:pt idx="1">
                  <c:v>1.7194340460630671E-2</c:v>
                </c:pt>
                <c:pt idx="2">
                  <c:v>2.1693783896537339E-2</c:v>
                </c:pt>
                <c:pt idx="3">
                  <c:v>2.5243106433994938E-2</c:v>
                </c:pt>
                <c:pt idx="4">
                  <c:v>2.6290477717217056E-2</c:v>
                </c:pt>
                <c:pt idx="5">
                  <c:v>2.3760695848949864E-2</c:v>
                </c:pt>
                <c:pt idx="6">
                  <c:v>2.3023023023023025E-2</c:v>
                </c:pt>
                <c:pt idx="7">
                  <c:v>2.0798613425771616E-2</c:v>
                </c:pt>
                <c:pt idx="8">
                  <c:v>2.4426205337396176E-2</c:v>
                </c:pt>
                <c:pt idx="9">
                  <c:v>2.1466040861402538E-2</c:v>
                </c:pt>
                <c:pt idx="10">
                  <c:v>2.366547090003748E-2</c:v>
                </c:pt>
                <c:pt idx="11">
                  <c:v>2.00329656396602E-2</c:v>
                </c:pt>
                <c:pt idx="12">
                  <c:v>2.2539889673171599E-2</c:v>
                </c:pt>
                <c:pt idx="13">
                  <c:v>2.2972707637934419E-2</c:v>
                </c:pt>
              </c:numCache>
            </c:numRef>
          </c:val>
        </c:ser>
        <c:ser>
          <c:idx val="5"/>
          <c:order val="5"/>
          <c:tx>
            <c:strRef>
              <c:f>Sheet3!$A$7</c:f>
              <c:strCache>
                <c:ptCount val="1"/>
                <c:pt idx="0">
                  <c:v>HW - Benefit Options/Medical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  <a:bevelB/>
            </a:sp3d>
          </c:spPr>
          <c:invertIfNegative val="0"/>
          <c:dLbls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Sheet3!$B$7:$O$7</c:f>
              <c:numCache>
                <c:formatCode>0.00%</c:formatCode>
                <c:ptCount val="14"/>
                <c:pt idx="0">
                  <c:v>7.0811744386873919E-3</c:v>
                </c:pt>
                <c:pt idx="1">
                  <c:v>7.1695958378275486E-3</c:v>
                </c:pt>
                <c:pt idx="2">
                  <c:v>1.8594671911317719E-2</c:v>
                </c:pt>
                <c:pt idx="3">
                  <c:v>2.0514186759024909E-2</c:v>
                </c:pt>
                <c:pt idx="4">
                  <c:v>2.2843860211606285E-2</c:v>
                </c:pt>
                <c:pt idx="5">
                  <c:v>2.9205855314334204E-2</c:v>
                </c:pt>
                <c:pt idx="6">
                  <c:v>3.0101530101530102E-2</c:v>
                </c:pt>
                <c:pt idx="7">
                  <c:v>2.5264982334511032E-2</c:v>
                </c:pt>
                <c:pt idx="8">
                  <c:v>1.179535066594584E-2</c:v>
                </c:pt>
                <c:pt idx="9">
                  <c:v>3.0508006626173385E-2</c:v>
                </c:pt>
                <c:pt idx="10">
                  <c:v>2.3772554478770681E-2</c:v>
                </c:pt>
                <c:pt idx="11">
                  <c:v>2.3519715988335237E-2</c:v>
                </c:pt>
                <c:pt idx="12">
                  <c:v>2.242125867489175E-2</c:v>
                </c:pt>
                <c:pt idx="13">
                  <c:v>2.1860069376268082E-2</c:v>
                </c:pt>
              </c:numCache>
            </c:numRef>
          </c:val>
        </c:ser>
        <c:ser>
          <c:idx val="6"/>
          <c:order val="6"/>
          <c:tx>
            <c:strRef>
              <c:f>Sheet3!$A$8</c:f>
              <c:strCache>
                <c:ptCount val="1"/>
                <c:pt idx="0">
                  <c:v>CM - General/Communication Materials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Sheet3!$B$8:$O$8</c:f>
              <c:numCache>
                <c:formatCode>0.00%</c:formatCode>
                <c:ptCount val="14"/>
                <c:pt idx="0">
                  <c:v>3.6269430051813469E-2</c:v>
                </c:pt>
                <c:pt idx="1">
                  <c:v>2.7282532834211028E-2</c:v>
                </c:pt>
                <c:pt idx="2">
                  <c:v>4.0646045652303474E-2</c:v>
                </c:pt>
                <c:pt idx="3">
                  <c:v>3.2303183695217799E-2</c:v>
                </c:pt>
                <c:pt idx="4">
                  <c:v>2.9336325745431227E-2</c:v>
                </c:pt>
                <c:pt idx="5">
                  <c:v>3.5287461989958274E-2</c:v>
                </c:pt>
                <c:pt idx="6">
                  <c:v>2.1164021164021163E-2</c:v>
                </c:pt>
                <c:pt idx="7">
                  <c:v>1.5465635624291714E-2</c:v>
                </c:pt>
                <c:pt idx="8">
                  <c:v>7.7161252273062371E-3</c:v>
                </c:pt>
                <c:pt idx="9">
                  <c:v>1.2078961899503037E-2</c:v>
                </c:pt>
                <c:pt idx="10">
                  <c:v>1.6383787546179793E-2</c:v>
                </c:pt>
                <c:pt idx="11">
                  <c:v>1.4263978699125143E-2</c:v>
                </c:pt>
                <c:pt idx="12">
                  <c:v>1.8743697728216383E-2</c:v>
                </c:pt>
                <c:pt idx="13">
                  <c:v>2.1860069376268082E-2</c:v>
                </c:pt>
              </c:numCache>
            </c:numRef>
          </c:val>
        </c:ser>
        <c:ser>
          <c:idx val="7"/>
          <c:order val="7"/>
          <c:tx>
            <c:strRef>
              <c:f>Sheet3!$A$9</c:f>
              <c:strCache>
                <c:ptCount val="1"/>
                <c:pt idx="0">
                  <c:v>WFA - VOE/Verbal VOE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Sheet3!$B$9:$O$9</c:f>
              <c:numCache>
                <c:formatCode>0.00%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1.4005602240896359E-2</c:v>
                </c:pt>
                <c:pt idx="3">
                  <c:v>1.4453177034767551E-2</c:v>
                </c:pt>
                <c:pt idx="4">
                  <c:v>1.5149086245591536E-2</c:v>
                </c:pt>
                <c:pt idx="5">
                  <c:v>1.5204016689060179E-2</c:v>
                </c:pt>
                <c:pt idx="6">
                  <c:v>1.7946517946517946E-2</c:v>
                </c:pt>
                <c:pt idx="7">
                  <c:v>1.5198986734217719E-2</c:v>
                </c:pt>
                <c:pt idx="8">
                  <c:v>1.0861552071558461E-2</c:v>
                </c:pt>
                <c:pt idx="9">
                  <c:v>1.3735505245720597E-2</c:v>
                </c:pt>
                <c:pt idx="10">
                  <c:v>1.2475236922417947E-2</c:v>
                </c:pt>
                <c:pt idx="11">
                  <c:v>1.5405096995055155E-2</c:v>
                </c:pt>
                <c:pt idx="12">
                  <c:v>1.9158906222195859E-2</c:v>
                </c:pt>
                <c:pt idx="13">
                  <c:v>2.1074677662150664E-2</c:v>
                </c:pt>
              </c:numCache>
            </c:numRef>
          </c:val>
        </c:ser>
        <c:ser>
          <c:idx val="8"/>
          <c:order val="8"/>
          <c:tx>
            <c:strRef>
              <c:f>Sheet3!$A$10</c:f>
              <c:strCache>
                <c:ptCount val="1"/>
                <c:pt idx="0">
                  <c:v>HW - Life Event/Qual Stat Chg/Plan Provisions/Procedures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Sheet3!$B$10:$O$10</c:f>
              <c:numCache>
                <c:formatCode>0.00%</c:formatCode>
                <c:ptCount val="14"/>
                <c:pt idx="0">
                  <c:v>5.7570523891767415E-3</c:v>
                </c:pt>
                <c:pt idx="1">
                  <c:v>7.1061480870503136E-3</c:v>
                </c:pt>
                <c:pt idx="2">
                  <c:v>7.3305918111925619E-3</c:v>
                </c:pt>
                <c:pt idx="3">
                  <c:v>8.6585853203676576E-3</c:v>
                </c:pt>
                <c:pt idx="4">
                  <c:v>1.0820775889708241E-2</c:v>
                </c:pt>
                <c:pt idx="5">
                  <c:v>1.1314617070928505E-2</c:v>
                </c:pt>
                <c:pt idx="6">
                  <c:v>9.2235092235092228E-3</c:v>
                </c:pt>
                <c:pt idx="7">
                  <c:v>6.5328978068128788E-3</c:v>
                </c:pt>
                <c:pt idx="8">
                  <c:v>3.4894579053423107E-3</c:v>
                </c:pt>
                <c:pt idx="9">
                  <c:v>4.9006073992269462E-3</c:v>
                </c:pt>
                <c:pt idx="10">
                  <c:v>5.836055040959469E-3</c:v>
                </c:pt>
                <c:pt idx="11">
                  <c:v>1.096741473310511E-2</c:v>
                </c:pt>
                <c:pt idx="12">
                  <c:v>1.8565751230796606E-2</c:v>
                </c:pt>
                <c:pt idx="13">
                  <c:v>2.0551083186072388E-2</c:v>
                </c:pt>
              </c:numCache>
            </c:numRef>
          </c:val>
        </c:ser>
        <c:ser>
          <c:idx val="9"/>
          <c:order val="9"/>
          <c:tx>
            <c:strRef>
              <c:f>Sheet3!$A$11</c:f>
              <c:strCache>
                <c:ptCount val="1"/>
                <c:pt idx="0">
                  <c:v>Payroll - Tax/Tax Slip Reprint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dLbl>
              <c:idx val="0"/>
              <c:layout>
                <c:manualLayout>
                  <c:x val="-1.4732965009208103E-3"/>
                  <c:y val="-2.36118783551351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0"/>
                  <c:y val="-2.36118783551351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1.4732965009208103E-3"/>
                  <c:y val="-2.65633631495270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2.9465930018416206E-3"/>
                  <c:y val="-2.65633631495270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2.9465930018416206E-3"/>
                  <c:y val="-2.65633631495271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5"/>
              <c:layout>
                <c:manualLayout>
                  <c:x val="-1.4732965009208103E-3"/>
                  <c:y val="-5.9029695887837996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6"/>
              <c:layout>
                <c:manualLayout>
                  <c:x val="0"/>
                  <c:y val="-5.9029695887837996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7"/>
              <c:layout>
                <c:manualLayout>
                  <c:x val="0"/>
                  <c:y val="-8.8544543831757007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8"/>
              <c:layout>
                <c:manualLayout>
                  <c:x val="1.4732965009208103E-3"/>
                  <c:y val="-2.36118783551351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9"/>
              <c:layout>
                <c:manualLayout>
                  <c:x val="-4.4198895027624313E-3"/>
                  <c:y val="-2.36118783551351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0"/>
              <c:layout>
                <c:manualLayout>
                  <c:x val="-2.9465930018416206E-3"/>
                  <c:y val="-2.65633631495270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>
                    <a:solidFill>
                      <a:schemeClr val="tx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Sheet3!$B$1:$O$1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Sheet3!$B$11:$O$11</c:f>
              <c:numCache>
                <c:formatCode>0.00%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2.8011204481792717E-3</c:v>
                </c:pt>
                <c:pt idx="3">
                  <c:v>2.1979485813240977E-3</c:v>
                </c:pt>
                <c:pt idx="4">
                  <c:v>2.164155177941648E-3</c:v>
                </c:pt>
                <c:pt idx="5">
                  <c:v>1.6971925606392758E-3</c:v>
                </c:pt>
                <c:pt idx="6">
                  <c:v>1.716001716001716E-3</c:v>
                </c:pt>
                <c:pt idx="7">
                  <c:v>1.999866675554963E-3</c:v>
                </c:pt>
                <c:pt idx="8">
                  <c:v>1.3269769499189069E-3</c:v>
                </c:pt>
                <c:pt idx="9">
                  <c:v>1.1733848702374379E-3</c:v>
                </c:pt>
                <c:pt idx="10">
                  <c:v>2.7841730470632327E-3</c:v>
                </c:pt>
                <c:pt idx="11">
                  <c:v>1.1030810193990111E-2</c:v>
                </c:pt>
                <c:pt idx="12">
                  <c:v>2.1116317693813395E-2</c:v>
                </c:pt>
                <c:pt idx="13">
                  <c:v>2.0354735257543034E-2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2"/>
        <c:overlap val="100"/>
        <c:axId val="100901632"/>
        <c:axId val="100903168"/>
      </c:barChart>
      <c:catAx>
        <c:axId val="100901632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100903168"/>
        <c:crosses val="autoZero"/>
        <c:auto val="1"/>
        <c:lblAlgn val="ctr"/>
        <c:lblOffset val="100"/>
        <c:noMultiLvlLbl val="0"/>
      </c:catAx>
      <c:valAx>
        <c:axId val="100903168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100901632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8.263801278983773E-3"/>
          <c:y val="0.72891407535403707"/>
          <c:w val="0.76901529850205186"/>
          <c:h val="0.26276859964131327"/>
        </c:manualLayout>
      </c:layout>
      <c:overlay val="0"/>
      <c:txPr>
        <a:bodyPr/>
        <a:lstStyle/>
        <a:p>
          <a:pPr>
            <a:defRPr sz="900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000" u="sng"/>
            </a:pPr>
            <a:r>
              <a:rPr lang="en-US" sz="1000" u="sng" dirty="0"/>
              <a:t>Internal Transfer by </a:t>
            </a:r>
            <a:r>
              <a:rPr lang="en-US" sz="1000" u="sng" dirty="0" smtClean="0"/>
              <a:t>Queue (Top 5)</a:t>
            </a:r>
            <a:r>
              <a:rPr lang="en-US" sz="1000" u="sng" baseline="0" dirty="0" smtClean="0"/>
              <a:t> </a:t>
            </a:r>
            <a:r>
              <a:rPr lang="en-US" sz="1000" u="sng" baseline="0" dirty="0"/>
              <a:t>- Apr' 18</a:t>
            </a:r>
            <a:endParaRPr lang="en-US" sz="1000" u="sng" dirty="0"/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Sheet4!$K$20</c:f>
              <c:strCache>
                <c:ptCount val="1"/>
                <c:pt idx="0">
                  <c:v>Apr' 18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Sheet4!$J$21:$J$25</c:f>
              <c:strCache>
                <c:ptCount val="5"/>
                <c:pt idx="0">
                  <c:v>CAN BPO</c:v>
                </c:pt>
                <c:pt idx="1">
                  <c:v>Pension Queue/Team Member</c:v>
                </c:pt>
                <c:pt idx="2">
                  <c:v>Benefits Specialist</c:v>
                </c:pt>
                <c:pt idx="3">
                  <c:v>Retirement Specialist</c:v>
                </c:pt>
                <c:pt idx="4">
                  <c:v>YSA</c:v>
                </c:pt>
              </c:strCache>
            </c:strRef>
          </c:cat>
          <c:val>
            <c:numRef>
              <c:f>Sheet4!$K$21:$K$25</c:f>
              <c:numCache>
                <c:formatCode>General</c:formatCode>
                <c:ptCount val="5"/>
                <c:pt idx="0">
                  <c:v>536</c:v>
                </c:pt>
                <c:pt idx="1">
                  <c:v>501</c:v>
                </c:pt>
                <c:pt idx="2">
                  <c:v>296</c:v>
                </c:pt>
                <c:pt idx="3">
                  <c:v>277</c:v>
                </c:pt>
                <c:pt idx="4">
                  <c:v>252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1008512"/>
        <c:axId val="101010048"/>
      </c:barChart>
      <c:catAx>
        <c:axId val="101008512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101010048"/>
        <c:crosses val="autoZero"/>
        <c:auto val="1"/>
        <c:lblAlgn val="ctr"/>
        <c:lblOffset val="100"/>
        <c:noMultiLvlLbl val="0"/>
      </c:catAx>
      <c:valAx>
        <c:axId val="10101004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01008512"/>
        <c:crosses val="autoZero"/>
        <c:crossBetween val="between"/>
      </c:valAx>
    </c:plotArea>
    <c:plotVisOnly val="1"/>
    <c:dispBlanksAs val="gap"/>
    <c:showDLblsOverMax val="0"/>
  </c:chart>
  <c:spPr>
    <a:ln>
      <a:solidFill>
        <a:schemeClr val="tx1"/>
      </a:solidFill>
    </a:ln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u="sng"/>
            </a:pPr>
            <a:r>
              <a:rPr lang="en-US" sz="1000" b="1" i="0" u="sng" baseline="0" dirty="0">
                <a:effectLst/>
              </a:rPr>
              <a:t>Unique Repeat Caller &amp; Call Count (</a:t>
            </a:r>
            <a:r>
              <a:rPr lang="en-US" sz="1000" b="1" i="0" u="sng" baseline="0" dirty="0" smtClean="0">
                <a:effectLst/>
              </a:rPr>
              <a:t>Mar'17 – Apr’18</a:t>
            </a:r>
            <a:r>
              <a:rPr lang="en-US" sz="1000" b="1" i="0" u="sng" baseline="0" dirty="0">
                <a:effectLst/>
              </a:rPr>
              <a:t>)</a:t>
            </a:r>
            <a:endParaRPr lang="en-US" sz="1000" u="sng" dirty="0">
              <a:effectLst/>
            </a:endParaRP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Sheet2!$G$19</c:f>
              <c:strCache>
                <c:ptCount val="1"/>
                <c:pt idx="0">
                  <c:v>Unique Repeat Caller</c:v>
                </c:pt>
              </c:strCache>
            </c:strRef>
          </c:tx>
          <c:invertIfNegative val="0"/>
          <c:dLbls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Sheet2!$E$20:$E$33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Sheet2!$G$20:$G$33</c:f>
              <c:numCache>
                <c:formatCode>General</c:formatCode>
                <c:ptCount val="14"/>
                <c:pt idx="0">
                  <c:v>516</c:v>
                </c:pt>
                <c:pt idx="1">
                  <c:v>372</c:v>
                </c:pt>
                <c:pt idx="2">
                  <c:v>394</c:v>
                </c:pt>
                <c:pt idx="3">
                  <c:v>393</c:v>
                </c:pt>
                <c:pt idx="4">
                  <c:v>328</c:v>
                </c:pt>
                <c:pt idx="5">
                  <c:v>278</c:v>
                </c:pt>
                <c:pt idx="6">
                  <c:v>245</c:v>
                </c:pt>
                <c:pt idx="7">
                  <c:v>274</c:v>
                </c:pt>
                <c:pt idx="8">
                  <c:v>532</c:v>
                </c:pt>
                <c:pt idx="9">
                  <c:v>354</c:v>
                </c:pt>
                <c:pt idx="10">
                  <c:v>442</c:v>
                </c:pt>
                <c:pt idx="11">
                  <c:v>403</c:v>
                </c:pt>
                <c:pt idx="12">
                  <c:v>435</c:v>
                </c:pt>
                <c:pt idx="13">
                  <c:v>421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7"/>
        <c:axId val="157709056"/>
        <c:axId val="157710592"/>
      </c:barChart>
      <c:lineChart>
        <c:grouping val="stacked"/>
        <c:varyColors val="0"/>
        <c:ser>
          <c:idx val="0"/>
          <c:order val="0"/>
          <c:tx>
            <c:strRef>
              <c:f>Sheet2!$F$19</c:f>
              <c:strCache>
                <c:ptCount val="1"/>
                <c:pt idx="0">
                  <c:v>Repeat Call Count</c:v>
                </c:pt>
              </c:strCache>
            </c:strRef>
          </c:tx>
          <c:spPr>
            <a:ln w="15875"/>
          </c:spPr>
          <c:dLbls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Sheet2!$E$20:$E$33</c:f>
              <c:strCache>
                <c:ptCount val="14"/>
                <c:pt idx="0">
                  <c:v>Mar' 17</c:v>
                </c:pt>
                <c:pt idx="1">
                  <c:v>Apr' 17</c:v>
                </c:pt>
                <c:pt idx="2">
                  <c:v>May' 17</c:v>
                </c:pt>
                <c:pt idx="3">
                  <c:v>Jun' 17</c:v>
                </c:pt>
                <c:pt idx="4">
                  <c:v>Jul' 17</c:v>
                </c:pt>
                <c:pt idx="5">
                  <c:v>Aug' 17</c:v>
                </c:pt>
                <c:pt idx="6">
                  <c:v>Sep' 17</c:v>
                </c:pt>
                <c:pt idx="7">
                  <c:v>Oct' 17</c:v>
                </c:pt>
                <c:pt idx="8">
                  <c:v>Nov' 17</c:v>
                </c:pt>
                <c:pt idx="9">
                  <c:v>Dec' 17</c:v>
                </c:pt>
                <c:pt idx="10">
                  <c:v>Jan' 18</c:v>
                </c:pt>
                <c:pt idx="11">
                  <c:v>Feb' 18</c:v>
                </c:pt>
                <c:pt idx="12">
                  <c:v>Mar' 18</c:v>
                </c:pt>
                <c:pt idx="13">
                  <c:v>Apr' 18</c:v>
                </c:pt>
              </c:strCache>
            </c:strRef>
          </c:cat>
          <c:val>
            <c:numRef>
              <c:f>Sheet2!$F$20:$F$33</c:f>
              <c:numCache>
                <c:formatCode>General</c:formatCode>
                <c:ptCount val="14"/>
                <c:pt idx="0">
                  <c:v>3410</c:v>
                </c:pt>
                <c:pt idx="1">
                  <c:v>2461</c:v>
                </c:pt>
                <c:pt idx="2">
                  <c:v>2422</c:v>
                </c:pt>
                <c:pt idx="3">
                  <c:v>2852</c:v>
                </c:pt>
                <c:pt idx="4">
                  <c:v>2144</c:v>
                </c:pt>
                <c:pt idx="5">
                  <c:v>1989</c:v>
                </c:pt>
                <c:pt idx="6">
                  <c:v>2388</c:v>
                </c:pt>
                <c:pt idx="7">
                  <c:v>2955</c:v>
                </c:pt>
                <c:pt idx="8">
                  <c:v>4943</c:v>
                </c:pt>
                <c:pt idx="9">
                  <c:v>3347</c:v>
                </c:pt>
                <c:pt idx="10">
                  <c:v>3058</c:v>
                </c:pt>
                <c:pt idx="11">
                  <c:v>3208</c:v>
                </c:pt>
                <c:pt idx="12">
                  <c:v>3260</c:v>
                </c:pt>
                <c:pt idx="13">
                  <c:v>3506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7709056"/>
        <c:axId val="157710592"/>
      </c:lineChart>
      <c:catAx>
        <c:axId val="157709056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157710592"/>
        <c:crosses val="autoZero"/>
        <c:auto val="1"/>
        <c:lblAlgn val="ctr"/>
        <c:lblOffset val="100"/>
        <c:noMultiLvlLbl val="0"/>
      </c:catAx>
      <c:valAx>
        <c:axId val="15771059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57709056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u="sng"/>
            </a:pPr>
            <a:r>
              <a:rPr lang="en-US" sz="1000" b="1" i="0" u="sng" strike="noStrike" baseline="0" dirty="0">
                <a:effectLst/>
              </a:rPr>
              <a:t>Repeat Caller </a:t>
            </a:r>
            <a:r>
              <a:rPr lang="en-US" sz="1000" b="1" i="0" u="sng" strike="noStrike" baseline="0" dirty="0" smtClean="0">
                <a:effectLst/>
              </a:rPr>
              <a:t>Percent by </a:t>
            </a:r>
            <a:r>
              <a:rPr lang="en-US" sz="1000" b="1" i="0" u="sng" strike="noStrike" baseline="0" dirty="0" smtClean="0">
                <a:effectLst/>
              </a:rPr>
              <a:t>Client (May’17 – Apr’18)</a:t>
            </a:r>
            <a:endParaRPr lang="en-US" sz="1000" u="sng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5.4214785651793525E-3"/>
          <c:y val="0.15969102456065942"/>
          <c:w val="0.93888888888888888"/>
          <c:h val="0.54319356955380571"/>
        </c:manualLayout>
      </c:layout>
      <c:barChart>
        <c:barDir val="col"/>
        <c:grouping val="clustered"/>
        <c:varyColors val="0"/>
        <c:ser>
          <c:idx val="0"/>
          <c:order val="0"/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Sheet1!$D$12:$D$23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Apr'18</c:v>
                </c:pt>
              </c:strCache>
            </c:strRef>
          </c:cat>
          <c:val>
            <c:numRef>
              <c:f>Sheet1!$E$12:$E$23</c:f>
              <c:numCache>
                <c:formatCode>0.00%</c:formatCode>
                <c:ptCount val="12"/>
                <c:pt idx="0">
                  <c:v>0.28000000000000003</c:v>
                </c:pt>
                <c:pt idx="1">
                  <c:v>0.28599999999999998</c:v>
                </c:pt>
                <c:pt idx="2">
                  <c:v>0.29399999999999998</c:v>
                </c:pt>
                <c:pt idx="3">
                  <c:v>0.309</c:v>
                </c:pt>
                <c:pt idx="4">
                  <c:v>0.34100000000000003</c:v>
                </c:pt>
                <c:pt idx="5">
                  <c:v>0.28499999999999998</c:v>
                </c:pt>
                <c:pt idx="6">
                  <c:v>0.32900000000000001</c:v>
                </c:pt>
                <c:pt idx="7">
                  <c:v>0.30499999999999999</c:v>
                </c:pt>
                <c:pt idx="8">
                  <c:v>0.29099999999999998</c:v>
                </c:pt>
                <c:pt idx="9">
                  <c:v>0.28499999999999998</c:v>
                </c:pt>
                <c:pt idx="10">
                  <c:v>0.28899999999999998</c:v>
                </c:pt>
                <c:pt idx="11">
                  <c:v>0.29399999999999998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61599488"/>
        <c:axId val="161601024"/>
      </c:barChart>
      <c:catAx>
        <c:axId val="161599488"/>
        <c:scaling>
          <c:orientation val="minMax"/>
        </c:scaling>
        <c:delete val="0"/>
        <c:axPos val="b"/>
        <c:majorTickMark val="out"/>
        <c:minorTickMark val="none"/>
        <c:tickLblPos val="nextTo"/>
        <c:crossAx val="161601024"/>
        <c:crosses val="autoZero"/>
        <c:auto val="1"/>
        <c:lblAlgn val="ctr"/>
        <c:lblOffset val="100"/>
        <c:noMultiLvlLbl val="0"/>
      </c:catAx>
      <c:valAx>
        <c:axId val="161601024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61599488"/>
        <c:crosses val="autoZero"/>
        <c:crossBetween val="between"/>
      </c:valAx>
    </c:plotArea>
    <c:plotVisOnly val="1"/>
    <c:dispBlanksAs val="gap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/>
            </a:pPr>
            <a:r>
              <a:rPr lang="en-US" sz="1000"/>
              <a:t>Customer Satisfaction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Sheet1!$J$20</c:f>
              <c:strCache>
                <c:ptCount val="1"/>
                <c:pt idx="0">
                  <c:v>OSAT - W/CCR</c:v>
                </c:pt>
              </c:strCache>
            </c:strRef>
          </c:tx>
          <c:spPr>
            <a:ln w="15875"/>
          </c:spPr>
          <c:marker>
            <c:symbol val="circle"/>
            <c:size val="5"/>
          </c:marker>
          <c:dLbls>
            <c:txPr>
              <a:bodyPr/>
              <a:lstStyle/>
              <a:p>
                <a:pPr>
                  <a:defRPr sz="800"/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Sheet1!$I$21:$I$32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Sheet1!$J$21:$J$32</c:f>
              <c:numCache>
                <c:formatCode>0.00%</c:formatCode>
                <c:ptCount val="12"/>
                <c:pt idx="0">
                  <c:v>0.8811659192825112</c:v>
                </c:pt>
                <c:pt idx="1">
                  <c:v>0.857976653696498</c:v>
                </c:pt>
                <c:pt idx="2">
                  <c:v>0.89847715736040612</c:v>
                </c:pt>
                <c:pt idx="3">
                  <c:v>0.85576923076923073</c:v>
                </c:pt>
                <c:pt idx="4">
                  <c:v>0.86401673640167365</c:v>
                </c:pt>
                <c:pt idx="5">
                  <c:v>0.8371681415929203</c:v>
                </c:pt>
                <c:pt idx="6">
                  <c:v>0.82187938288920059</c:v>
                </c:pt>
                <c:pt idx="7">
                  <c:v>0.82105263157894737</c:v>
                </c:pt>
                <c:pt idx="8">
                  <c:v>0.8465703971119134</c:v>
                </c:pt>
                <c:pt idx="9">
                  <c:v>0.84565217391304348</c:v>
                </c:pt>
                <c:pt idx="10">
                  <c:v>0.87608695652173918</c:v>
                </c:pt>
                <c:pt idx="11">
                  <c:v>0.84596577017114916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Sheet1!$K$20</c:f>
              <c:strCache>
                <c:ptCount val="1"/>
                <c:pt idx="0">
                  <c:v>OSAT - W/SC</c:v>
                </c:pt>
              </c:strCache>
            </c:strRef>
          </c:tx>
          <c:spPr>
            <a:ln w="15875"/>
          </c:spPr>
          <c:marker>
            <c:symbol val="circle"/>
            <c:size val="5"/>
          </c:marker>
          <c:dLbls>
            <c:txPr>
              <a:bodyPr/>
              <a:lstStyle/>
              <a:p>
                <a:pPr>
                  <a:defRPr sz="800"/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Sheet1!$I$21:$I$32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Sheet1!$K$21:$K$32</c:f>
              <c:numCache>
                <c:formatCode>0.00%</c:formatCode>
                <c:ptCount val="12"/>
                <c:pt idx="0">
                  <c:v>0.8340807174887892</c:v>
                </c:pt>
                <c:pt idx="1">
                  <c:v>0.8268482490272373</c:v>
                </c:pt>
                <c:pt idx="2">
                  <c:v>0.85786802030456855</c:v>
                </c:pt>
                <c:pt idx="3">
                  <c:v>0.8141025641025641</c:v>
                </c:pt>
                <c:pt idx="4">
                  <c:v>0.81171548117154813</c:v>
                </c:pt>
                <c:pt idx="5">
                  <c:v>0.79292035398230087</c:v>
                </c:pt>
                <c:pt idx="6">
                  <c:v>0.77138849929873776</c:v>
                </c:pt>
                <c:pt idx="7">
                  <c:v>0.76315789473684215</c:v>
                </c:pt>
                <c:pt idx="8">
                  <c:v>0.78700361010830322</c:v>
                </c:pt>
                <c:pt idx="9">
                  <c:v>0.78913043478260869</c:v>
                </c:pt>
                <c:pt idx="10">
                  <c:v>0.81086956521739129</c:v>
                </c:pt>
                <c:pt idx="11">
                  <c:v>0.79217603911980439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Sheet1!$L$20</c:f>
              <c:strCache>
                <c:ptCount val="1"/>
                <c:pt idx="0">
                  <c:v>CSAT Target - 80%</c:v>
                </c:pt>
              </c:strCache>
            </c:strRef>
          </c:tx>
          <c:spPr>
            <a:ln w="15875"/>
          </c:spPr>
          <c:marker>
            <c:symbol val="dot"/>
            <c:size val="5"/>
          </c:marker>
          <c:cat>
            <c:strRef>
              <c:f>Sheet1!$I$21:$I$32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Sheet1!$L$21:$L$32</c:f>
              <c:numCache>
                <c:formatCode>0%</c:formatCode>
                <c:ptCount val="12"/>
                <c:pt idx="0">
                  <c:v>0.8</c:v>
                </c:pt>
                <c:pt idx="1">
                  <c:v>0.8</c:v>
                </c:pt>
                <c:pt idx="2">
                  <c:v>0.8</c:v>
                </c:pt>
                <c:pt idx="3">
                  <c:v>0.8</c:v>
                </c:pt>
                <c:pt idx="4">
                  <c:v>0.8</c:v>
                </c:pt>
                <c:pt idx="5">
                  <c:v>0.8</c:v>
                </c:pt>
                <c:pt idx="6">
                  <c:v>0.8</c:v>
                </c:pt>
                <c:pt idx="7">
                  <c:v>0.8</c:v>
                </c:pt>
                <c:pt idx="8">
                  <c:v>0.8</c:v>
                </c:pt>
                <c:pt idx="9">
                  <c:v>0.8</c:v>
                </c:pt>
                <c:pt idx="10">
                  <c:v>0.8</c:v>
                </c:pt>
                <c:pt idx="11">
                  <c:v>0.8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1122048"/>
        <c:axId val="101123584"/>
      </c:lineChart>
      <c:catAx>
        <c:axId val="101122048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en-US"/>
          </a:p>
        </c:txPr>
        <c:crossAx val="101123584"/>
        <c:crosses val="autoZero"/>
        <c:auto val="1"/>
        <c:lblAlgn val="ctr"/>
        <c:lblOffset val="100"/>
        <c:noMultiLvlLbl val="0"/>
      </c:catAx>
      <c:valAx>
        <c:axId val="101123584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1122048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spPr>
    <a:ln>
      <a:solidFill>
        <a:sysClr val="windowText" lastClr="000000"/>
      </a:solidFill>
    </a:ln>
  </c:spPr>
  <c:externalData r:id="rId2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/>
            </a:pPr>
            <a:r>
              <a:rPr lang="en-US" sz="1000"/>
              <a:t>Customer Efforts</a:t>
            </a: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Sheet1!$L$49</c:f>
              <c:strCache>
                <c:ptCount val="1"/>
                <c:pt idx="0">
                  <c:v>Very little effort</c:v>
                </c:pt>
              </c:strCache>
            </c:strRef>
          </c:tx>
          <c:spPr>
            <a:ln w="15875"/>
          </c:spPr>
          <c:marker>
            <c:symbol val="circle"/>
            <c:size val="5"/>
          </c:marker>
          <c:dLbls>
            <c:txPr>
              <a:bodyPr/>
              <a:lstStyle/>
              <a:p>
                <a:pPr>
                  <a:defRPr sz="800"/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Sheet1!$K$50:$K$61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Sheet1!$L$50:$L$61</c:f>
              <c:numCache>
                <c:formatCode>0.00%</c:formatCode>
                <c:ptCount val="12"/>
                <c:pt idx="0">
                  <c:v>0.51192660550458713</c:v>
                </c:pt>
                <c:pt idx="1">
                  <c:v>0.47587354409317806</c:v>
                </c:pt>
                <c:pt idx="2">
                  <c:v>0.47679324894514769</c:v>
                </c:pt>
                <c:pt idx="3">
                  <c:v>0.489247311827957</c:v>
                </c:pt>
                <c:pt idx="4">
                  <c:v>0.48330404217926187</c:v>
                </c:pt>
                <c:pt idx="5">
                  <c:v>0.45190839694656487</c:v>
                </c:pt>
                <c:pt idx="6">
                  <c:v>0.42059553349875928</c:v>
                </c:pt>
                <c:pt idx="7">
                  <c:v>0.48237885462555063</c:v>
                </c:pt>
                <c:pt idx="8">
                  <c:v>0.45068285280728376</c:v>
                </c:pt>
                <c:pt idx="9">
                  <c:v>0.44074074074074077</c:v>
                </c:pt>
                <c:pt idx="10">
                  <c:v>0.51824817518248179</c:v>
                </c:pt>
                <c:pt idx="11">
                  <c:v>0.47154471544715448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Sheet1!$M$49</c:f>
              <c:strCache>
                <c:ptCount val="1"/>
                <c:pt idx="0">
                  <c:v>Some effort</c:v>
                </c:pt>
              </c:strCache>
            </c:strRef>
          </c:tx>
          <c:spPr>
            <a:ln w="15875"/>
          </c:spPr>
          <c:marker>
            <c:symbol val="circle"/>
            <c:size val="5"/>
          </c:marker>
          <c:dLbls>
            <c:txPr>
              <a:bodyPr/>
              <a:lstStyle/>
              <a:p>
                <a:pPr>
                  <a:defRPr sz="800"/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Sheet1!$K$50:$K$61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Sheet1!$M$50:$M$61</c:f>
              <c:numCache>
                <c:formatCode>0.00%</c:formatCode>
                <c:ptCount val="12"/>
                <c:pt idx="0">
                  <c:v>0.34678899082568809</c:v>
                </c:pt>
                <c:pt idx="1">
                  <c:v>0.38935108153078202</c:v>
                </c:pt>
                <c:pt idx="2">
                  <c:v>0.39873417721518989</c:v>
                </c:pt>
                <c:pt idx="3">
                  <c:v>0.34946236559139787</c:v>
                </c:pt>
                <c:pt idx="4">
                  <c:v>0.36906854130052724</c:v>
                </c:pt>
                <c:pt idx="5">
                  <c:v>0.41374045801526715</c:v>
                </c:pt>
                <c:pt idx="6">
                  <c:v>0.38957816377171217</c:v>
                </c:pt>
                <c:pt idx="7">
                  <c:v>0.33480176211453744</c:v>
                </c:pt>
                <c:pt idx="8">
                  <c:v>0.35963581183611532</c:v>
                </c:pt>
                <c:pt idx="9">
                  <c:v>0.34074074074074073</c:v>
                </c:pt>
                <c:pt idx="10">
                  <c:v>0.35583941605839414</c:v>
                </c:pt>
                <c:pt idx="11">
                  <c:v>0.36585365853658536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Sheet1!$N$49</c:f>
              <c:strCache>
                <c:ptCount val="1"/>
                <c:pt idx="0">
                  <c:v>A lot of effort</c:v>
                </c:pt>
              </c:strCache>
            </c:strRef>
          </c:tx>
          <c:spPr>
            <a:ln w="15875"/>
          </c:spPr>
          <c:marker>
            <c:symbol val="circle"/>
            <c:size val="5"/>
          </c:marker>
          <c:dLbls>
            <c:txPr>
              <a:bodyPr/>
              <a:lstStyle/>
              <a:p>
                <a:pPr>
                  <a:defRPr sz="800"/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Sheet1!$K$50:$K$61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Sheet1!$N$50:$N$61</c:f>
              <c:numCache>
                <c:formatCode>0.00%</c:formatCode>
                <c:ptCount val="12"/>
                <c:pt idx="0">
                  <c:v>0.14128440366972478</c:v>
                </c:pt>
                <c:pt idx="1">
                  <c:v>0.13477537437603992</c:v>
                </c:pt>
                <c:pt idx="2">
                  <c:v>0.12447257383966245</c:v>
                </c:pt>
                <c:pt idx="3">
                  <c:v>0.16129032258064516</c:v>
                </c:pt>
                <c:pt idx="4">
                  <c:v>0.14762741652021089</c:v>
                </c:pt>
                <c:pt idx="5">
                  <c:v>0.13435114503816795</c:v>
                </c:pt>
                <c:pt idx="6">
                  <c:v>0.18982630272952852</c:v>
                </c:pt>
                <c:pt idx="7">
                  <c:v>0.1828193832599119</c:v>
                </c:pt>
                <c:pt idx="8">
                  <c:v>0.18968133535660092</c:v>
                </c:pt>
                <c:pt idx="9">
                  <c:v>0.21851851851851853</c:v>
                </c:pt>
                <c:pt idx="10">
                  <c:v>0.1259124087591241</c:v>
                </c:pt>
                <c:pt idx="11">
                  <c:v>0.16260162601626016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1171584"/>
        <c:axId val="101173120"/>
      </c:lineChart>
      <c:catAx>
        <c:axId val="101171584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800"/>
            </a:pPr>
            <a:endParaRPr lang="en-US"/>
          </a:p>
        </c:txPr>
        <c:crossAx val="101173120"/>
        <c:crosses val="autoZero"/>
        <c:auto val="1"/>
        <c:lblAlgn val="ctr"/>
        <c:lblOffset val="100"/>
        <c:noMultiLvlLbl val="0"/>
      </c:catAx>
      <c:valAx>
        <c:axId val="101173120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1171584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/>
            </a:pPr>
            <a:r>
              <a:rPr lang="en-US" sz="1000" b="1" i="0" baseline="0">
                <a:effectLst/>
              </a:rPr>
              <a:t>Courteous % Trend</a:t>
            </a:r>
            <a:endParaRPr lang="en-US" sz="1000">
              <a:effectLst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15875">
              <a:solidFill>
                <a:schemeClr val="tx1"/>
              </a:solidFill>
            </a:ln>
          </c:spPr>
          <c:marker>
            <c:symbol val="circle"/>
            <c:size val="7"/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</c:spPr>
          </c:marker>
          <c:dLbls>
            <c:dLbl>
              <c:idx val="0"/>
              <c:layout>
                <c:manualLayout>
                  <c:x val="-5.6522062100727972E-2"/>
                  <c:y val="-7.37179487179487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-5.725573218442033E-2"/>
                  <c:y val="6.44589137896224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-5.7255732184420344E-2"/>
                  <c:y val="-4.8076923076923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-6.0033427425345419E-2"/>
                  <c:y val="6.908843125378558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6.5589065517753675E-2"/>
                  <c:y val="-6.730769230769230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5"/>
              <c:layout>
                <c:manualLayout>
                  <c:x val="-6.5956024364878921E-2"/>
                  <c:y val="5.341863517060367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6"/>
              <c:layout>
                <c:manualLayout>
                  <c:x val="-5.0233001535185458E-2"/>
                  <c:y val="-5.804865737936604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7"/>
              <c:layout>
                <c:manualLayout>
                  <c:x val="-5.3377408012677659E-2"/>
                  <c:y val="5.804865737936604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8"/>
              <c:layout>
                <c:manualLayout>
                  <c:x val="-5.3377408012677659E-2"/>
                  <c:y val="-8.190894407429839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9"/>
              <c:layout>
                <c:manualLayout>
                  <c:x val="-4.7088099836577031E-2"/>
                  <c:y val="5.98288915808600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0"/>
              <c:layout>
                <c:manualLayout>
                  <c:x val="-5.7255732184420344E-2"/>
                  <c:y val="-6.908843125378558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layout>
                <c:manualLayout>
                  <c:x val="-2.1775615312236915E-2"/>
                  <c:y val="6.623914799111649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sz="800"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Sheet1!$J$84:$J$95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Sheet1!$K$84:$K$95</c:f>
              <c:numCache>
                <c:formatCode>0.00%</c:formatCode>
                <c:ptCount val="12"/>
                <c:pt idx="0">
                  <c:v>0.86868686868686873</c:v>
                </c:pt>
                <c:pt idx="1">
                  <c:v>0.8045977011494253</c:v>
                </c:pt>
                <c:pt idx="2">
                  <c:v>0.83750000000000002</c:v>
                </c:pt>
                <c:pt idx="3">
                  <c:v>0.73333333333333328</c:v>
                </c:pt>
                <c:pt idx="4">
                  <c:v>0.76923076923076927</c:v>
                </c:pt>
                <c:pt idx="5">
                  <c:v>0.8</c:v>
                </c:pt>
                <c:pt idx="6">
                  <c:v>0.69892473118279574</c:v>
                </c:pt>
                <c:pt idx="7">
                  <c:v>0.72972972972972971</c:v>
                </c:pt>
                <c:pt idx="8">
                  <c:v>0.75238095238095237</c:v>
                </c:pt>
                <c:pt idx="9">
                  <c:v>0.72499999999999998</c:v>
                </c:pt>
                <c:pt idx="10">
                  <c:v>0.73863636363636365</c:v>
                </c:pt>
                <c:pt idx="11">
                  <c:v>0.6506024096385542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1290752"/>
        <c:axId val="101292288"/>
      </c:lineChart>
      <c:catAx>
        <c:axId val="101290752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ysClr val="windowText" lastClr="000000"/>
            </a:solidFill>
          </a:ln>
        </c:spPr>
        <c:crossAx val="101292288"/>
        <c:crosses val="autoZero"/>
        <c:auto val="1"/>
        <c:lblAlgn val="ctr"/>
        <c:lblOffset val="100"/>
        <c:noMultiLvlLbl val="0"/>
      </c:catAx>
      <c:valAx>
        <c:axId val="101292288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1290752"/>
        <c:crosses val="autoZero"/>
        <c:crossBetween val="between"/>
      </c:valAx>
    </c:plotArea>
    <c:plotVisOnly val="1"/>
    <c:dispBlanksAs val="zero"/>
    <c:showDLblsOverMax val="0"/>
  </c:chart>
  <c:spPr>
    <a:ln>
      <a:solidFill>
        <a:sysClr val="windowText" lastClr="000000"/>
      </a:solidFill>
    </a:ln>
  </c:spPr>
  <c:externalData r:id="rId2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/>
            </a:pPr>
            <a:r>
              <a:rPr lang="en-US" sz="1000" b="1" i="0" baseline="0">
                <a:effectLst/>
              </a:rPr>
              <a:t>The language in the response was professional</a:t>
            </a:r>
            <a:endParaRPr lang="en-US" sz="1000">
              <a:effectLst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3.5003977724741446E-2"/>
          <c:y val="0.23208358570563292"/>
          <c:w val="0.92999204455051709"/>
          <c:h val="0.52909145972138094"/>
        </c:manualLayout>
      </c:layout>
      <c:lineChart>
        <c:grouping val="stacked"/>
        <c:varyColors val="0"/>
        <c:ser>
          <c:idx val="0"/>
          <c:order val="0"/>
          <c:spPr>
            <a:ln w="15875">
              <a:solidFill>
                <a:schemeClr val="tx1"/>
              </a:solidFill>
            </a:ln>
          </c:spPr>
          <c:marker>
            <c:symbol val="circle"/>
            <c:size val="7"/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</c:spPr>
          </c:marker>
          <c:dLbls>
            <c:dLbl>
              <c:idx val="0"/>
              <c:layout>
                <c:manualLayout>
                  <c:x val="-7.2395341990365764E-2"/>
                  <c:y val="-6.089743589743589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-5.7293267935780087E-2"/>
                  <c:y val="7.086917019987885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-7.638634669472999E-2"/>
                  <c:y val="-6.730819705229154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-5.688885548017715E-2"/>
                  <c:y val="4.344740561275994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6.2444390155287868E-2"/>
                  <c:y val="-4.8076923076923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5"/>
              <c:layout>
                <c:manualLayout>
                  <c:x val="-5.9666622817732509E-2"/>
                  <c:y val="7.264940440137290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6"/>
              <c:layout>
                <c:manualLayout>
                  <c:x val="-6.2849053176228867E-2"/>
                  <c:y val="-7.72794266101352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7"/>
              <c:layout>
                <c:manualLayout>
                  <c:x val="-6.2848802610890819E-2"/>
                  <c:y val="7.727942661013527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8"/>
              <c:layout>
                <c:manualLayout>
                  <c:x val="-6.2848802610890819E-2"/>
                  <c:y val="-6.26781748435291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9"/>
              <c:layout>
                <c:manualLayout>
                  <c:x val="-6.6030982404049129E-2"/>
                  <c:y val="4.059812235009085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0"/>
              <c:layout>
                <c:manualLayout>
                  <c:x val="-6.6839807315255045E-2"/>
                  <c:y val="-9.47294568948112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layout>
                <c:manualLayout>
                  <c:x val="-8.9717424940020923E-3"/>
                  <c:y val="4.700837876034726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sz="800"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Sheet1!$J$84:$J$95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Sheet1!$K$84:$K$95</c:f>
              <c:numCache>
                <c:formatCode>0.00%</c:formatCode>
                <c:ptCount val="12"/>
                <c:pt idx="0">
                  <c:v>0.86868686868686873</c:v>
                </c:pt>
                <c:pt idx="1">
                  <c:v>0.8045977011494253</c:v>
                </c:pt>
                <c:pt idx="2">
                  <c:v>0.83750000000000002</c:v>
                </c:pt>
                <c:pt idx="3">
                  <c:v>0.73333333333333328</c:v>
                </c:pt>
                <c:pt idx="4">
                  <c:v>0.76923076923076927</c:v>
                </c:pt>
                <c:pt idx="5">
                  <c:v>0.8</c:v>
                </c:pt>
                <c:pt idx="6">
                  <c:v>0.69892473118279574</c:v>
                </c:pt>
                <c:pt idx="7">
                  <c:v>0.72972972972972971</c:v>
                </c:pt>
                <c:pt idx="8">
                  <c:v>0.75238095238095237</c:v>
                </c:pt>
                <c:pt idx="9">
                  <c:v>0.72499999999999998</c:v>
                </c:pt>
                <c:pt idx="10">
                  <c:v>0.73863636363636365</c:v>
                </c:pt>
                <c:pt idx="11">
                  <c:v>0.6506024096385542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1316864"/>
        <c:axId val="103911424"/>
      </c:lineChart>
      <c:catAx>
        <c:axId val="101316864"/>
        <c:scaling>
          <c:orientation val="minMax"/>
        </c:scaling>
        <c:delete val="0"/>
        <c:axPos val="b"/>
        <c:majorTickMark val="out"/>
        <c:minorTickMark val="none"/>
        <c:tickLblPos val="nextTo"/>
        <c:crossAx val="103911424"/>
        <c:crosses val="autoZero"/>
        <c:auto val="1"/>
        <c:lblAlgn val="ctr"/>
        <c:lblOffset val="100"/>
        <c:noMultiLvlLbl val="0"/>
      </c:catAx>
      <c:valAx>
        <c:axId val="103911424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1316864"/>
        <c:crosses val="autoZero"/>
        <c:crossBetween val="between"/>
      </c:valAx>
    </c:plotArea>
    <c:plotVisOnly val="1"/>
    <c:dispBlanksAs val="zero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/>
            </a:pPr>
            <a:r>
              <a:rPr lang="en-US" sz="1000" b="1" i="0" baseline="0" dirty="0" smtClean="0">
                <a:effectLst/>
              </a:rPr>
              <a:t>PPT satisfied with the time taken to receive a response</a:t>
            </a:r>
            <a:endParaRPr lang="en-US" sz="1000" dirty="0">
              <a:effectLst/>
            </a:endParaRPr>
          </a:p>
        </c:rich>
      </c:tx>
      <c:layout/>
      <c:overlay val="0"/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15875">
              <a:solidFill>
                <a:schemeClr val="tx1"/>
              </a:solidFill>
            </a:ln>
          </c:spPr>
          <c:marker>
            <c:symbol val="circle"/>
            <c:size val="7"/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</c:spPr>
          </c:marker>
          <c:dLbls>
            <c:dLbl>
              <c:idx val="0"/>
              <c:layout>
                <c:manualLayout>
                  <c:x val="-5.6522062100727972E-2"/>
                  <c:y val="-7.870370370370370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-5.725573218442033E-2"/>
                  <c:y val="8.796296296296296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-5.7255732184420316E-2"/>
                  <c:y val="-7.870370370370370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-6.0033427425345419E-2"/>
                  <c:y val="5.555555555555555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6.2444411429703361E-2"/>
                  <c:y val="-7.253086419753086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5"/>
              <c:layout>
                <c:manualLayout>
                  <c:x val="-6.5956024364878921E-2"/>
                  <c:y val="8.333333333333332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6"/>
              <c:layout>
                <c:manualLayout>
                  <c:x val="-6.5956271975437034E-2"/>
                  <c:y val="-6.327160493827158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7"/>
              <c:layout>
                <c:manualLayout>
                  <c:x val="-6.9100678452929234E-2"/>
                  <c:y val="4.475308641975308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8"/>
              <c:layout>
                <c:manualLayout>
                  <c:x val="-5.9666716188778286E-2"/>
                  <c:y val="-4.938271604938271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9"/>
              <c:layout>
                <c:manualLayout>
                  <c:x val="-5.3377408012677659E-2"/>
                  <c:y val="5.246913580246913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0"/>
              <c:layout>
                <c:manualLayout>
                  <c:x val="-5.7255732184420344E-2"/>
                  <c:y val="-7.40740740740740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layout>
                <c:manualLayout>
                  <c:x val="-2.1775615312236915E-2"/>
                  <c:y val="5.864197530864197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sz="800"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Sheet1!$J$84:$J$95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Sheet1!$K$84:$K$95</c:f>
              <c:numCache>
                <c:formatCode>0.00%</c:formatCode>
                <c:ptCount val="12"/>
                <c:pt idx="0">
                  <c:v>0.86868686868686873</c:v>
                </c:pt>
                <c:pt idx="1">
                  <c:v>0.8045977011494253</c:v>
                </c:pt>
                <c:pt idx="2">
                  <c:v>0.83750000000000002</c:v>
                </c:pt>
                <c:pt idx="3">
                  <c:v>0.73333333333333328</c:v>
                </c:pt>
                <c:pt idx="4">
                  <c:v>0.76923076923076927</c:v>
                </c:pt>
                <c:pt idx="5">
                  <c:v>0.8</c:v>
                </c:pt>
                <c:pt idx="6">
                  <c:v>0.69892473118279574</c:v>
                </c:pt>
                <c:pt idx="7">
                  <c:v>0.72972972972972971</c:v>
                </c:pt>
                <c:pt idx="8">
                  <c:v>0.75238095238095237</c:v>
                </c:pt>
                <c:pt idx="9">
                  <c:v>0.72499999999999998</c:v>
                </c:pt>
                <c:pt idx="10">
                  <c:v>0.73863636363636365</c:v>
                </c:pt>
                <c:pt idx="11">
                  <c:v>0.6506024096385542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440768"/>
        <c:axId val="103441920"/>
      </c:lineChart>
      <c:catAx>
        <c:axId val="103440768"/>
        <c:scaling>
          <c:orientation val="minMax"/>
        </c:scaling>
        <c:delete val="0"/>
        <c:axPos val="b"/>
        <c:majorTickMark val="out"/>
        <c:minorTickMark val="none"/>
        <c:tickLblPos val="nextTo"/>
        <c:crossAx val="103441920"/>
        <c:crosses val="autoZero"/>
        <c:auto val="1"/>
        <c:lblAlgn val="ctr"/>
        <c:lblOffset val="100"/>
        <c:noMultiLvlLbl val="0"/>
      </c:catAx>
      <c:valAx>
        <c:axId val="103441920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3440768"/>
        <c:crosses val="autoZero"/>
        <c:crossBetween val="between"/>
      </c:valAx>
    </c:plotArea>
    <c:plotVisOnly val="1"/>
    <c:dispBlanksAs val="zero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/>
            </a:pPr>
            <a:r>
              <a:rPr lang="en-US" sz="1000" b="1" i="0" baseline="0">
                <a:effectLst/>
              </a:rPr>
              <a:t>PPT Felt Issue was Resolved</a:t>
            </a:r>
            <a:endParaRPr lang="en-US" sz="1000">
              <a:effectLst/>
            </a:endParaRPr>
          </a:p>
        </c:rich>
      </c:tx>
      <c:layout/>
      <c:overlay val="0"/>
    </c:title>
    <c:autoTitleDeleted val="0"/>
    <c:plotArea>
      <c:layout/>
      <c:lineChart>
        <c:grouping val="stacked"/>
        <c:varyColors val="0"/>
        <c:ser>
          <c:idx val="0"/>
          <c:order val="0"/>
          <c:spPr>
            <a:ln w="15875">
              <a:solidFill>
                <a:schemeClr val="tx1"/>
              </a:solidFill>
            </a:ln>
          </c:spPr>
          <c:marker>
            <c:symbol val="circle"/>
            <c:size val="7"/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</c:spPr>
          </c:marker>
          <c:dLbls>
            <c:dLbl>
              <c:idx val="0"/>
              <c:layout>
                <c:manualLayout>
                  <c:x val="-7.2487129012719559E-2"/>
                  <c:y val="-8.01282051282051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-5.4111144760751059E-2"/>
                  <c:y val="7.086917019987885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-5.7316272965879267E-2"/>
                  <c:y val="-6.089743589743589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-5.6889006662628708E-2"/>
                  <c:y val="6.908843125378558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5.923934988895619E-2"/>
                  <c:y val="-6.089743589743589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5"/>
              <c:layout>
                <c:manualLayout>
                  <c:x val="-7.5692257217847767E-2"/>
                  <c:y val="6.623914799111649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6"/>
              <c:layout>
                <c:manualLayout>
                  <c:x val="-5.9666616192206742E-2"/>
                  <c:y val="-5.804865737936604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7"/>
              <c:layout>
                <c:manualLayout>
                  <c:x val="-5.9666616192206742E-2"/>
                  <c:y val="6.44589137896224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8"/>
              <c:layout>
                <c:manualLayout>
                  <c:x val="-5.9666616192206742E-2"/>
                  <c:y val="-6.908843125378558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9"/>
              <c:layout>
                <c:manualLayout>
                  <c:x val="-5.9666616192206742E-2"/>
                  <c:y val="6.623914799111649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0"/>
              <c:layout>
                <c:manualLayout>
                  <c:x val="-6.0521401171007468E-2"/>
                  <c:y val="-7.549868766404199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layout>
                <c:manualLayout>
                  <c:x val="-2.1654805168584697E-2"/>
                  <c:y val="5.982889158086014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sz="800"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Sheet1!$J$84:$J$95</c:f>
              <c:strCache>
                <c:ptCount val="12"/>
                <c:pt idx="0">
                  <c:v>May' 17</c:v>
                </c:pt>
                <c:pt idx="1">
                  <c:v>Jun' 17</c:v>
                </c:pt>
                <c:pt idx="2">
                  <c:v>Jul' 17</c:v>
                </c:pt>
                <c:pt idx="3">
                  <c:v>Aug' 17</c:v>
                </c:pt>
                <c:pt idx="4">
                  <c:v>Sep' 17</c:v>
                </c:pt>
                <c:pt idx="5">
                  <c:v>Oct' 17</c:v>
                </c:pt>
                <c:pt idx="6">
                  <c:v>Nov' 17</c:v>
                </c:pt>
                <c:pt idx="7">
                  <c:v>Dec' 17</c:v>
                </c:pt>
                <c:pt idx="8">
                  <c:v>Jan' 18</c:v>
                </c:pt>
                <c:pt idx="9">
                  <c:v>Feb' 18</c:v>
                </c:pt>
                <c:pt idx="10">
                  <c:v>Mar' 18</c:v>
                </c:pt>
                <c:pt idx="11">
                  <c:v>Apr' 18</c:v>
                </c:pt>
              </c:strCache>
            </c:strRef>
          </c:cat>
          <c:val>
            <c:numRef>
              <c:f>Sheet1!$K$84:$K$95</c:f>
              <c:numCache>
                <c:formatCode>0.00%</c:formatCode>
                <c:ptCount val="12"/>
                <c:pt idx="0">
                  <c:v>0.86868686868686873</c:v>
                </c:pt>
                <c:pt idx="1">
                  <c:v>0.8045977011494253</c:v>
                </c:pt>
                <c:pt idx="2">
                  <c:v>0.83750000000000002</c:v>
                </c:pt>
                <c:pt idx="3">
                  <c:v>0.73333333333333328</c:v>
                </c:pt>
                <c:pt idx="4">
                  <c:v>0.76923076923076927</c:v>
                </c:pt>
                <c:pt idx="5">
                  <c:v>0.8</c:v>
                </c:pt>
                <c:pt idx="6">
                  <c:v>0.69892473118279574</c:v>
                </c:pt>
                <c:pt idx="7">
                  <c:v>0.72972972972972971</c:v>
                </c:pt>
                <c:pt idx="8">
                  <c:v>0.75238095238095237</c:v>
                </c:pt>
                <c:pt idx="9">
                  <c:v>0.72499999999999998</c:v>
                </c:pt>
                <c:pt idx="10">
                  <c:v>0.73863636363636365</c:v>
                </c:pt>
                <c:pt idx="11">
                  <c:v>0.6506024096385542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3945728"/>
        <c:axId val="103947264"/>
      </c:lineChart>
      <c:catAx>
        <c:axId val="103945728"/>
        <c:scaling>
          <c:orientation val="minMax"/>
        </c:scaling>
        <c:delete val="0"/>
        <c:axPos val="b"/>
        <c:majorTickMark val="out"/>
        <c:minorTickMark val="none"/>
        <c:tickLblPos val="nextTo"/>
        <c:crossAx val="103947264"/>
        <c:crosses val="autoZero"/>
        <c:auto val="1"/>
        <c:lblAlgn val="ctr"/>
        <c:lblOffset val="100"/>
        <c:noMultiLvlLbl val="0"/>
      </c:catAx>
      <c:valAx>
        <c:axId val="103947264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3945728"/>
        <c:crosses val="autoZero"/>
        <c:crossBetween val="between"/>
      </c:valAx>
    </c:plotArea>
    <c:plotVisOnly val="1"/>
    <c:dispBlanksAs val="zero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/>
            </a:pPr>
            <a:r>
              <a:rPr lang="en-US" sz="1000" b="1" i="0" u="sng" baseline="0">
                <a:effectLst/>
              </a:rPr>
              <a:t>Team wise Shrinkage - Daily</a:t>
            </a:r>
            <a:endParaRPr lang="en-US" sz="1000">
              <a:effectLst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1.6666666666666666E-2"/>
          <c:y val="0"/>
          <c:w val="0.96666666666666667"/>
          <c:h val="0.8068695498966438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Sheet1!$M$2</c:f>
              <c:strCache>
                <c:ptCount val="1"/>
                <c:pt idx="0">
                  <c:v>Diallo, Mariama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dLbl>
              <c:idx val="2"/>
              <c:spPr/>
              <c:txPr>
                <a:bodyPr rot="-5400000" vert="horz"/>
                <a:lstStyle/>
                <a:p>
                  <a:pPr>
                    <a:defRPr sz="8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3"/>
              <c:spPr/>
              <c:txPr>
                <a:bodyPr rot="-5400000" vert="horz"/>
                <a:lstStyle/>
                <a:p>
                  <a:pPr>
                    <a:defRPr sz="8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4"/>
              <c:spPr/>
              <c:txPr>
                <a:bodyPr rot="-5400000" vert="horz"/>
                <a:lstStyle/>
                <a:p>
                  <a:pPr>
                    <a:defRPr sz="8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 rot="-5400000" vert="horz"/>
              <a:lstStyle/>
              <a:p>
                <a:pPr>
                  <a:defRPr sz="800"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Sheet1!$L$3:$L$23</c:f>
              <c:strCache>
                <c:ptCount val="21"/>
                <c:pt idx="0">
                  <c:v>04-02</c:v>
                </c:pt>
                <c:pt idx="1">
                  <c:v>04-03</c:v>
                </c:pt>
                <c:pt idx="2">
                  <c:v>04-04</c:v>
                </c:pt>
                <c:pt idx="3">
                  <c:v>04-05</c:v>
                </c:pt>
                <c:pt idx="4">
                  <c:v>04-06</c:v>
                </c:pt>
                <c:pt idx="5">
                  <c:v>04-09</c:v>
                </c:pt>
                <c:pt idx="6">
                  <c:v>04-10</c:v>
                </c:pt>
                <c:pt idx="7">
                  <c:v>04-11</c:v>
                </c:pt>
                <c:pt idx="8">
                  <c:v>04-12</c:v>
                </c:pt>
                <c:pt idx="9">
                  <c:v>04-13</c:v>
                </c:pt>
                <c:pt idx="10">
                  <c:v>04-16</c:v>
                </c:pt>
                <c:pt idx="11">
                  <c:v>04-17</c:v>
                </c:pt>
                <c:pt idx="12">
                  <c:v>04-18</c:v>
                </c:pt>
                <c:pt idx="13">
                  <c:v>04-19</c:v>
                </c:pt>
                <c:pt idx="14">
                  <c:v>04-20</c:v>
                </c:pt>
                <c:pt idx="15">
                  <c:v>04-23</c:v>
                </c:pt>
                <c:pt idx="16">
                  <c:v>04-24</c:v>
                </c:pt>
                <c:pt idx="17">
                  <c:v>04-25</c:v>
                </c:pt>
                <c:pt idx="18">
                  <c:v>04-26</c:v>
                </c:pt>
                <c:pt idx="19">
                  <c:v>04-27</c:v>
                </c:pt>
                <c:pt idx="20">
                  <c:v>04-30</c:v>
                </c:pt>
              </c:strCache>
            </c:strRef>
          </c:cat>
          <c:val>
            <c:numRef>
              <c:f>Sheet1!$M$3:$M$23</c:f>
              <c:numCache>
                <c:formatCode>#,##0.00%</c:formatCode>
                <c:ptCount val="21"/>
                <c:pt idx="0">
                  <c:v>0.29629629629600002</c:v>
                </c:pt>
                <c:pt idx="1">
                  <c:v>0.25735294117599999</c:v>
                </c:pt>
                <c:pt idx="2">
                  <c:v>7.5187969923999995E-2</c:v>
                </c:pt>
                <c:pt idx="3">
                  <c:v>0.29629629629600002</c:v>
                </c:pt>
                <c:pt idx="4">
                  <c:v>0.29629629629600002</c:v>
                </c:pt>
                <c:pt idx="5">
                  <c:v>0.29629629629600002</c:v>
                </c:pt>
                <c:pt idx="6">
                  <c:v>0.330827067669</c:v>
                </c:pt>
                <c:pt idx="7">
                  <c:v>0.52554744525499997</c:v>
                </c:pt>
                <c:pt idx="8">
                  <c:v>0.31111111111099998</c:v>
                </c:pt>
                <c:pt idx="9">
                  <c:v>0.31617647058800002</c:v>
                </c:pt>
                <c:pt idx="10">
                  <c:v>0.72992700729899995</c:v>
                </c:pt>
                <c:pt idx="11">
                  <c:v>0.30075187969900002</c:v>
                </c:pt>
                <c:pt idx="12">
                  <c:v>1</c:v>
                </c:pt>
                <c:pt idx="13">
                  <c:v>7.9207920791999994E-2</c:v>
                </c:pt>
                <c:pt idx="14">
                  <c:v>7.9207920791999994E-2</c:v>
                </c:pt>
                <c:pt idx="15">
                  <c:v>0.50467289719599995</c:v>
                </c:pt>
                <c:pt idx="16">
                  <c:v>0.73043478260799999</c:v>
                </c:pt>
                <c:pt idx="17">
                  <c:v>0.51428571428500003</c:v>
                </c:pt>
                <c:pt idx="18">
                  <c:v>0.52336448598100005</c:v>
                </c:pt>
                <c:pt idx="19">
                  <c:v>0.52252252252200004</c:v>
                </c:pt>
                <c:pt idx="20">
                  <c:v>0.30075187969900002</c:v>
                </c:pt>
              </c:numCache>
            </c:numRef>
          </c:val>
        </c:ser>
        <c:ser>
          <c:idx val="1"/>
          <c:order val="1"/>
          <c:tx>
            <c:strRef>
              <c:f>Sheet1!$N$2</c:f>
              <c:strCache>
                <c:ptCount val="1"/>
                <c:pt idx="0">
                  <c:v>Solano, Ariel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dLbl>
              <c:idx val="0"/>
              <c:spPr/>
              <c:txPr>
                <a:bodyPr rot="-5400000" vert="horz"/>
                <a:lstStyle/>
                <a:p>
                  <a:pPr>
                    <a:defRPr sz="8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1"/>
              <c:spPr/>
              <c:txPr>
                <a:bodyPr rot="-5400000" vert="horz"/>
                <a:lstStyle/>
                <a:p>
                  <a:pPr>
                    <a:defRPr sz="8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4"/>
              <c:spPr/>
              <c:txPr>
                <a:bodyPr rot="-5400000" vert="horz"/>
                <a:lstStyle/>
                <a:p>
                  <a:pPr>
                    <a:defRPr sz="8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0"/>
              <c:spPr/>
              <c:txPr>
                <a:bodyPr rot="-5400000" vert="horz"/>
                <a:lstStyle/>
                <a:p>
                  <a:pPr>
                    <a:defRPr sz="800"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 rot="-5400000" vert="horz"/>
              <a:lstStyle/>
              <a:p>
                <a:pPr>
                  <a:defRPr sz="800"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Sheet1!$L$3:$L$23</c:f>
              <c:strCache>
                <c:ptCount val="21"/>
                <c:pt idx="0">
                  <c:v>04-02</c:v>
                </c:pt>
                <c:pt idx="1">
                  <c:v>04-03</c:v>
                </c:pt>
                <c:pt idx="2">
                  <c:v>04-04</c:v>
                </c:pt>
                <c:pt idx="3">
                  <c:v>04-05</c:v>
                </c:pt>
                <c:pt idx="4">
                  <c:v>04-06</c:v>
                </c:pt>
                <c:pt idx="5">
                  <c:v>04-09</c:v>
                </c:pt>
                <c:pt idx="6">
                  <c:v>04-10</c:v>
                </c:pt>
                <c:pt idx="7">
                  <c:v>04-11</c:v>
                </c:pt>
                <c:pt idx="8">
                  <c:v>04-12</c:v>
                </c:pt>
                <c:pt idx="9">
                  <c:v>04-13</c:v>
                </c:pt>
                <c:pt idx="10">
                  <c:v>04-16</c:v>
                </c:pt>
                <c:pt idx="11">
                  <c:v>04-17</c:v>
                </c:pt>
                <c:pt idx="12">
                  <c:v>04-18</c:v>
                </c:pt>
                <c:pt idx="13">
                  <c:v>04-19</c:v>
                </c:pt>
                <c:pt idx="14">
                  <c:v>04-20</c:v>
                </c:pt>
                <c:pt idx="15">
                  <c:v>04-23</c:v>
                </c:pt>
                <c:pt idx="16">
                  <c:v>04-24</c:v>
                </c:pt>
                <c:pt idx="17">
                  <c:v>04-25</c:v>
                </c:pt>
                <c:pt idx="18">
                  <c:v>04-26</c:v>
                </c:pt>
                <c:pt idx="19">
                  <c:v>04-27</c:v>
                </c:pt>
                <c:pt idx="20">
                  <c:v>04-30</c:v>
                </c:pt>
              </c:strCache>
            </c:strRef>
          </c:cat>
          <c:val>
            <c:numRef>
              <c:f>Sheet1!$N$3:$N$23</c:f>
              <c:numCache>
                <c:formatCode>#,##0.00%</c:formatCode>
                <c:ptCount val="21"/>
                <c:pt idx="0">
                  <c:v>9.5693779904000006E-2</c:v>
                </c:pt>
                <c:pt idx="1">
                  <c:v>0.204081632653</c:v>
                </c:pt>
                <c:pt idx="2">
                  <c:v>0.21621621621600001</c:v>
                </c:pt>
                <c:pt idx="3">
                  <c:v>0.42023346303499998</c:v>
                </c:pt>
                <c:pt idx="4">
                  <c:v>0.21524663677100001</c:v>
                </c:pt>
                <c:pt idx="5">
                  <c:v>0.46153846153799999</c:v>
                </c:pt>
                <c:pt idx="6">
                  <c:v>0.37931034482699999</c:v>
                </c:pt>
                <c:pt idx="7">
                  <c:v>0.35344827586200001</c:v>
                </c:pt>
                <c:pt idx="8">
                  <c:v>0.45490196078400003</c:v>
                </c:pt>
                <c:pt idx="9">
                  <c:v>0.47540983606499998</c:v>
                </c:pt>
                <c:pt idx="10">
                  <c:v>0.54761904761900004</c:v>
                </c:pt>
                <c:pt idx="11">
                  <c:v>8.1818181818000005E-2</c:v>
                </c:pt>
                <c:pt idx="12">
                  <c:v>1</c:v>
                </c:pt>
                <c:pt idx="13">
                  <c:v>0.213333333333</c:v>
                </c:pt>
                <c:pt idx="14">
                  <c:v>8.1818181818000005E-2</c:v>
                </c:pt>
                <c:pt idx="15">
                  <c:v>0.30603448275799999</c:v>
                </c:pt>
                <c:pt idx="16">
                  <c:v>0.31739130434700003</c:v>
                </c:pt>
                <c:pt idx="17">
                  <c:v>0.2</c:v>
                </c:pt>
                <c:pt idx="18">
                  <c:v>0.460526315789</c:v>
                </c:pt>
                <c:pt idx="19">
                  <c:v>0.334821428571</c:v>
                </c:pt>
                <c:pt idx="20">
                  <c:v>7.8947368421000003E-2</c:v>
                </c:pt>
              </c:numCache>
            </c:numRef>
          </c:val>
        </c:ser>
        <c:ser>
          <c:idx val="2"/>
          <c:order val="2"/>
          <c:tx>
            <c:strRef>
              <c:f>Sheet1!$O$2</c:f>
              <c:strCache>
                <c:ptCount val="1"/>
                <c:pt idx="0">
                  <c:v>Parashar, Pankaj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 sz="800"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Sheet1!$L$3:$L$23</c:f>
              <c:strCache>
                <c:ptCount val="21"/>
                <c:pt idx="0">
                  <c:v>04-02</c:v>
                </c:pt>
                <c:pt idx="1">
                  <c:v>04-03</c:v>
                </c:pt>
                <c:pt idx="2">
                  <c:v>04-04</c:v>
                </c:pt>
                <c:pt idx="3">
                  <c:v>04-05</c:v>
                </c:pt>
                <c:pt idx="4">
                  <c:v>04-06</c:v>
                </c:pt>
                <c:pt idx="5">
                  <c:v>04-09</c:v>
                </c:pt>
                <c:pt idx="6">
                  <c:v>04-10</c:v>
                </c:pt>
                <c:pt idx="7">
                  <c:v>04-11</c:v>
                </c:pt>
                <c:pt idx="8">
                  <c:v>04-12</c:v>
                </c:pt>
                <c:pt idx="9">
                  <c:v>04-13</c:v>
                </c:pt>
                <c:pt idx="10">
                  <c:v>04-16</c:v>
                </c:pt>
                <c:pt idx="11">
                  <c:v>04-17</c:v>
                </c:pt>
                <c:pt idx="12">
                  <c:v>04-18</c:v>
                </c:pt>
                <c:pt idx="13">
                  <c:v>04-19</c:v>
                </c:pt>
                <c:pt idx="14">
                  <c:v>04-20</c:v>
                </c:pt>
                <c:pt idx="15">
                  <c:v>04-23</c:v>
                </c:pt>
                <c:pt idx="16">
                  <c:v>04-24</c:v>
                </c:pt>
                <c:pt idx="17">
                  <c:v>04-25</c:v>
                </c:pt>
                <c:pt idx="18">
                  <c:v>04-26</c:v>
                </c:pt>
                <c:pt idx="19">
                  <c:v>04-27</c:v>
                </c:pt>
                <c:pt idx="20">
                  <c:v>04-30</c:v>
                </c:pt>
              </c:strCache>
            </c:strRef>
          </c:cat>
          <c:val>
            <c:numRef>
              <c:f>Sheet1!$O$3:$O$23</c:f>
              <c:numCache>
                <c:formatCode>#,##0.00%</c:formatCode>
                <c:ptCount val="21"/>
                <c:pt idx="0">
                  <c:v>0.29567307692299999</c:v>
                </c:pt>
                <c:pt idx="1">
                  <c:v>0.20802005012499999</c:v>
                </c:pt>
                <c:pt idx="2">
                  <c:v>0.318181818181</c:v>
                </c:pt>
                <c:pt idx="3">
                  <c:v>0.23295454545399999</c:v>
                </c:pt>
                <c:pt idx="4">
                  <c:v>0.31054131054099998</c:v>
                </c:pt>
                <c:pt idx="5">
                  <c:v>0.228985507246</c:v>
                </c:pt>
                <c:pt idx="6">
                  <c:v>0.23295454545399999</c:v>
                </c:pt>
                <c:pt idx="7">
                  <c:v>0.260115606936</c:v>
                </c:pt>
                <c:pt idx="8">
                  <c:v>0.31382978723400001</c:v>
                </c:pt>
                <c:pt idx="9">
                  <c:v>0.43373493975900002</c:v>
                </c:pt>
                <c:pt idx="10">
                  <c:v>0.44067796610100002</c:v>
                </c:pt>
                <c:pt idx="11">
                  <c:v>0.36057692307599998</c:v>
                </c:pt>
                <c:pt idx="12">
                  <c:v>0.37081339712900002</c:v>
                </c:pt>
                <c:pt idx="13">
                  <c:v>0.37092731829499997</c:v>
                </c:pt>
                <c:pt idx="14">
                  <c:v>0.375</c:v>
                </c:pt>
                <c:pt idx="15">
                  <c:v>0.385416666666</c:v>
                </c:pt>
                <c:pt idx="16">
                  <c:v>0.49868766404100001</c:v>
                </c:pt>
                <c:pt idx="17">
                  <c:v>0.59844559585400003</c:v>
                </c:pt>
                <c:pt idx="18">
                  <c:v>0.38601036269400002</c:v>
                </c:pt>
                <c:pt idx="19">
                  <c:v>0.39583333333300003</c:v>
                </c:pt>
                <c:pt idx="20">
                  <c:v>0.299479166666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7"/>
        <c:axId val="54228480"/>
        <c:axId val="54230016"/>
      </c:barChart>
      <c:catAx>
        <c:axId val="5422848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en-US"/>
          </a:p>
        </c:txPr>
        <c:crossAx val="54230016"/>
        <c:crosses val="autoZero"/>
        <c:auto val="1"/>
        <c:lblAlgn val="ctr"/>
        <c:lblOffset val="100"/>
        <c:noMultiLvlLbl val="0"/>
      </c:catAx>
      <c:valAx>
        <c:axId val="54230016"/>
        <c:scaling>
          <c:orientation val="minMax"/>
        </c:scaling>
        <c:delete val="1"/>
        <c:axPos val="l"/>
        <c:numFmt formatCode="#,##0.00%" sourceLinked="1"/>
        <c:majorTickMark val="out"/>
        <c:minorTickMark val="none"/>
        <c:tickLblPos val="nextTo"/>
        <c:crossAx val="54228480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/>
            </a:pPr>
            <a:r>
              <a:rPr lang="en-US" sz="1000" b="1" i="0" baseline="0" dirty="0" smtClean="0">
                <a:effectLst/>
              </a:rPr>
              <a:t>Reason for Call to the Service Center</a:t>
            </a:r>
            <a:endParaRPr lang="en-US" sz="1000" dirty="0">
              <a:effectLst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6.780025760668805E-2"/>
          <c:y val="6.0367479020182704E-2"/>
          <c:w val="0.91522443375133666"/>
          <c:h val="0.49524024851313309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ChartData!$B$1</c:f>
              <c:strCache>
                <c:ptCount val="1"/>
                <c:pt idx="0">
                  <c:v>Please indicate the reason for your most recent call.</c:v>
                </c:pt>
              </c:strCache>
            </c:strRef>
          </c:tx>
          <c:spPr>
            <a:ln>
              <a:solidFill>
                <a:sysClr val="windowText" lastClr="000000"/>
              </a:solidFill>
            </a:ln>
          </c:spPr>
          <c:invertIfNegative val="0"/>
          <c:dLbls>
            <c:dLbl>
              <c:idx val="0"/>
              <c:layout>
                <c:manualLayout>
                  <c:x val="0"/>
                  <c:y val="9.089037584862529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3.0864197530863632E-3"/>
                  <c:y val="0.1115257841039754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6"/>
              <c:layout>
                <c:manualLayout>
                  <c:x val="0"/>
                  <c:y val="7.850967865328251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</c:dLbl>
            <c:numFmt formatCode="0" sourceLinked="0"/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ChartData!$A$2:$A$11</c:f>
              <c:strCache>
                <c:ptCount val="10"/>
                <c:pt idx="0">
                  <c:v>HR Policy Questions</c:v>
                </c:pt>
                <c:pt idx="1">
                  <c:v>Benefits</c:v>
                </c:pt>
                <c:pt idx="2">
                  <c:v>Leave of Absence</c:v>
                </c:pt>
                <c:pt idx="3">
                  <c:v>Hiring</c:v>
                </c:pt>
                <c:pt idx="4">
                  <c:v>Compensation</c:v>
                </c:pt>
                <c:pt idx="5">
                  <c:v>Time &amp; Attendance</c:v>
                </c:pt>
                <c:pt idx="6">
                  <c:v>myHR Transaction Support</c:v>
                </c:pt>
                <c:pt idx="7">
                  <c:v>Performance/Talent/Development/Learning</c:v>
                </c:pt>
                <c:pt idx="8">
                  <c:v>Retirement and Savings</c:v>
                </c:pt>
                <c:pt idx="9">
                  <c:v>Other (please specify):</c:v>
                </c:pt>
              </c:strCache>
            </c:strRef>
          </c:cat>
          <c:val>
            <c:numRef>
              <c:f>ChartData!$B$2:$B$11</c:f>
              <c:numCache>
                <c:formatCode>0</c:formatCode>
                <c:ptCount val="10"/>
                <c:pt idx="0">
                  <c:v>15</c:v>
                </c:pt>
                <c:pt idx="1">
                  <c:v>98</c:v>
                </c:pt>
                <c:pt idx="2">
                  <c:v>27</c:v>
                </c:pt>
                <c:pt idx="3">
                  <c:v>28</c:v>
                </c:pt>
                <c:pt idx="4">
                  <c:v>20</c:v>
                </c:pt>
                <c:pt idx="5">
                  <c:v>24</c:v>
                </c:pt>
                <c:pt idx="6">
                  <c:v>12</c:v>
                </c:pt>
                <c:pt idx="7">
                  <c:v>30</c:v>
                </c:pt>
                <c:pt idx="8">
                  <c:v>59</c:v>
                </c:pt>
                <c:pt idx="9">
                  <c:v>102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6"/>
        <c:axId val="142763520"/>
        <c:axId val="142765056"/>
      </c:barChart>
      <c:catAx>
        <c:axId val="142763520"/>
        <c:scaling>
          <c:orientation val="minMax"/>
        </c:scaling>
        <c:delete val="0"/>
        <c:axPos val="b"/>
        <c:majorTickMark val="none"/>
        <c:minorTickMark val="none"/>
        <c:tickLblPos val="nextTo"/>
        <c:txPr>
          <a:bodyPr/>
          <a:lstStyle/>
          <a:p>
            <a:pPr>
              <a:defRPr sz="800"/>
            </a:pPr>
            <a:endParaRPr lang="en-US"/>
          </a:p>
        </c:txPr>
        <c:crossAx val="142765056"/>
        <c:crosses val="autoZero"/>
        <c:auto val="1"/>
        <c:lblAlgn val="ctr"/>
        <c:lblOffset val="100"/>
        <c:noMultiLvlLbl val="1"/>
      </c:catAx>
      <c:valAx>
        <c:axId val="142765056"/>
        <c:scaling>
          <c:orientation val="minMax"/>
          <c:min val="0"/>
        </c:scaling>
        <c:delete val="1"/>
        <c:axPos val="l"/>
        <c:numFmt formatCode="0" sourceLinked="0"/>
        <c:majorTickMark val="none"/>
        <c:minorTickMark val="none"/>
        <c:tickLblPos val="nextTo"/>
        <c:crossAx val="142763520"/>
        <c:crosses val="autoZero"/>
        <c:crossBetween val="between"/>
      </c:valAx>
    </c:plotArea>
    <c:plotVisOnly val="1"/>
    <c:dispBlanksAs val="zero"/>
    <c:showDLblsOverMax val="1"/>
  </c:chart>
  <c:spPr>
    <a:ln>
      <a:solidFill>
        <a:schemeClr val="tx1"/>
      </a:solidFill>
    </a:ln>
  </c:sp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u="sng"/>
            </a:pPr>
            <a:r>
              <a:rPr lang="en-US" sz="1000" u="sng"/>
              <a:t>Team Wise Shrinkage - April' 18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scene3d>
                <a:camera prst="orthographicFront"/>
                <a:lightRig rig="threePt" dir="t"/>
              </a:scene3d>
              <a:sp3d>
                <a:bevelT/>
              </a:sp3d>
            </c:spPr>
          </c:dPt>
          <c:dPt>
            <c:idx val="2"/>
            <c:invertIfNegative val="0"/>
            <c:bubble3D val="0"/>
            <c:spPr>
              <a:solidFill>
                <a:srgbClr val="92D050"/>
              </a:solidFill>
              <a:scene3d>
                <a:camera prst="orthographicFront"/>
                <a:lightRig rig="threePt" dir="t"/>
              </a:scene3d>
              <a:sp3d>
                <a:bevelT/>
              </a:sp3d>
            </c:spPr>
          </c:dPt>
          <c:dLbls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Sheet2!$J$10:$L$10</c:f>
              <c:strCache>
                <c:ptCount val="3"/>
                <c:pt idx="0">
                  <c:v>Diallo, Mariama</c:v>
                </c:pt>
                <c:pt idx="1">
                  <c:v>Parashar, Pankaj</c:v>
                </c:pt>
                <c:pt idx="2">
                  <c:v>Solano, Ariel</c:v>
                </c:pt>
              </c:strCache>
            </c:strRef>
          </c:cat>
          <c:val>
            <c:numRef>
              <c:f>Sheet2!$J$11:$L$11</c:f>
              <c:numCache>
                <c:formatCode>0.00%</c:formatCode>
                <c:ptCount val="3"/>
                <c:pt idx="0">
                  <c:v>0.40150375939500005</c:v>
                </c:pt>
                <c:pt idx="1">
                  <c:v>0.35108628180899998</c:v>
                </c:pt>
                <c:pt idx="2">
                  <c:v>0.34131979695199999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9"/>
        <c:axId val="128360832"/>
        <c:axId val="128362368"/>
      </c:barChart>
      <c:catAx>
        <c:axId val="128360832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128362368"/>
        <c:crosses val="autoZero"/>
        <c:auto val="1"/>
        <c:lblAlgn val="ctr"/>
        <c:lblOffset val="100"/>
        <c:noMultiLvlLbl val="0"/>
      </c:catAx>
      <c:valAx>
        <c:axId val="128362368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28360832"/>
        <c:crosses val="autoZero"/>
        <c:crossBetween val="between"/>
      </c:valAx>
    </c:plotArea>
    <c:plotVisOnly val="1"/>
    <c:dispBlanksAs val="gap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/>
            </a:pPr>
            <a:r>
              <a:rPr lang="en-US" sz="1000" b="1" i="0" u="sng" baseline="0">
                <a:effectLst/>
              </a:rPr>
              <a:t>Shrinkage Breakdown - April' 18</a:t>
            </a:r>
            <a:endParaRPr lang="en-US" sz="1000">
              <a:effectLst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3.0555555555555555E-2"/>
          <c:y val="2.4097404491105263E-2"/>
          <c:w val="0.93888888888888888"/>
          <c:h val="0.5424249052201808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Sheet2!$H$24</c:f>
              <c:strCache>
                <c:ptCount val="1"/>
                <c:pt idx="0">
                  <c:v>Diallo, Mariama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Sheet2!$G$25:$G$30</c:f>
              <c:strCache>
                <c:ptCount val="6"/>
                <c:pt idx="0">
                  <c:v>Break</c:v>
                </c:pt>
                <c:pt idx="1">
                  <c:v>Coaching/Training</c:v>
                </c:pt>
                <c:pt idx="2">
                  <c:v>Meetings</c:v>
                </c:pt>
                <c:pt idx="3">
                  <c:v>Other</c:v>
                </c:pt>
                <c:pt idx="4">
                  <c:v>PTO</c:v>
                </c:pt>
                <c:pt idx="5">
                  <c:v>Unplanned Time Off</c:v>
                </c:pt>
              </c:strCache>
            </c:strRef>
          </c:cat>
          <c:val>
            <c:numRef>
              <c:f>Sheet2!$H$25:$H$30</c:f>
              <c:numCache>
                <c:formatCode>0.00%</c:formatCode>
                <c:ptCount val="6"/>
                <c:pt idx="0">
                  <c:v>5.8646616541E-2</c:v>
                </c:pt>
                <c:pt idx="1">
                  <c:v>0.10300751879599999</c:v>
                </c:pt>
                <c:pt idx="3">
                  <c:v>6.0150375939000002E-2</c:v>
                </c:pt>
                <c:pt idx="4">
                  <c:v>8.4210526315000006E-2</c:v>
                </c:pt>
                <c:pt idx="5">
                  <c:v>9.5488721804000004E-2</c:v>
                </c:pt>
              </c:numCache>
            </c:numRef>
          </c:val>
        </c:ser>
        <c:ser>
          <c:idx val="1"/>
          <c:order val="1"/>
          <c:tx>
            <c:strRef>
              <c:f>Sheet2!$I$24</c:f>
              <c:strCache>
                <c:ptCount val="1"/>
                <c:pt idx="0">
                  <c:v>Parashar, Pankaj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Sheet2!$G$25:$G$30</c:f>
              <c:strCache>
                <c:ptCount val="6"/>
                <c:pt idx="0">
                  <c:v>Break</c:v>
                </c:pt>
                <c:pt idx="1">
                  <c:v>Coaching/Training</c:v>
                </c:pt>
                <c:pt idx="2">
                  <c:v>Meetings</c:v>
                </c:pt>
                <c:pt idx="3">
                  <c:v>Other</c:v>
                </c:pt>
                <c:pt idx="4">
                  <c:v>PTO</c:v>
                </c:pt>
                <c:pt idx="5">
                  <c:v>Unplanned Time Off</c:v>
                </c:pt>
              </c:strCache>
            </c:strRef>
          </c:cat>
          <c:val>
            <c:numRef>
              <c:f>Sheet2!$I$25:$I$30</c:f>
              <c:numCache>
                <c:formatCode>0.00%</c:formatCode>
                <c:ptCount val="6"/>
                <c:pt idx="0">
                  <c:v>4.4444444444000003E-2</c:v>
                </c:pt>
                <c:pt idx="1">
                  <c:v>0.20136561142100001</c:v>
                </c:pt>
                <c:pt idx="2">
                  <c:v>1.9863438850000002E-3</c:v>
                </c:pt>
                <c:pt idx="3">
                  <c:v>2.979515828E-3</c:v>
                </c:pt>
                <c:pt idx="4">
                  <c:v>7.6474239602000005E-2</c:v>
                </c:pt>
                <c:pt idx="5">
                  <c:v>2.3836126629000001E-2</c:v>
                </c:pt>
              </c:numCache>
            </c:numRef>
          </c:val>
        </c:ser>
        <c:ser>
          <c:idx val="2"/>
          <c:order val="2"/>
          <c:tx>
            <c:strRef>
              <c:f>Sheet2!$J$24</c:f>
              <c:strCache>
                <c:ptCount val="1"/>
                <c:pt idx="0">
                  <c:v>Solano, Ariel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/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Sheet2!$G$25:$G$30</c:f>
              <c:strCache>
                <c:ptCount val="6"/>
                <c:pt idx="0">
                  <c:v>Break</c:v>
                </c:pt>
                <c:pt idx="1">
                  <c:v>Coaching/Training</c:v>
                </c:pt>
                <c:pt idx="2">
                  <c:v>Meetings</c:v>
                </c:pt>
                <c:pt idx="3">
                  <c:v>Other</c:v>
                </c:pt>
                <c:pt idx="4">
                  <c:v>PTO</c:v>
                </c:pt>
                <c:pt idx="5">
                  <c:v>Unplanned Time Off</c:v>
                </c:pt>
              </c:strCache>
            </c:strRef>
          </c:cat>
          <c:val>
            <c:numRef>
              <c:f>Sheet2!$J$25:$J$30</c:f>
              <c:numCache>
                <c:formatCode>0.00%</c:formatCode>
                <c:ptCount val="6"/>
                <c:pt idx="0">
                  <c:v>6.1319796954E-2</c:v>
                </c:pt>
                <c:pt idx="1">
                  <c:v>3.3096446699999997E-2</c:v>
                </c:pt>
                <c:pt idx="3">
                  <c:v>4.5482233502000001E-2</c:v>
                </c:pt>
                <c:pt idx="4">
                  <c:v>5.8477157359999997E-2</c:v>
                </c:pt>
                <c:pt idx="5">
                  <c:v>0.142944162436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2"/>
        <c:axId val="128397696"/>
        <c:axId val="128399232"/>
      </c:barChart>
      <c:catAx>
        <c:axId val="128397696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900"/>
            </a:pPr>
            <a:endParaRPr lang="en-US"/>
          </a:p>
        </c:txPr>
        <c:crossAx val="128399232"/>
        <c:crosses val="autoZero"/>
        <c:auto val="1"/>
        <c:lblAlgn val="ctr"/>
        <c:lblOffset val="100"/>
        <c:noMultiLvlLbl val="0"/>
      </c:catAx>
      <c:valAx>
        <c:axId val="128399232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28397696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spPr>
    <a:ln>
      <a:solidFill>
        <a:sysClr val="windowText" lastClr="000000"/>
      </a:solidFill>
    </a:ln>
  </c:sp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u="sng"/>
            </a:pPr>
            <a:r>
              <a:rPr lang="en-US" sz="1000" u="sng"/>
              <a:t>Overall</a:t>
            </a:r>
            <a:r>
              <a:rPr lang="en-US" sz="1000" u="sng" baseline="0"/>
              <a:t> Shrinkage Breakdown - April' 18</a:t>
            </a:r>
            <a:endParaRPr lang="en-US" sz="1000" u="sng"/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Sheet2!$C$22</c:f>
              <c:strCache>
                <c:ptCount val="1"/>
                <c:pt idx="0">
                  <c:v>Shrinkage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dLbl>
              <c:idx val="2"/>
              <c:spPr/>
              <c:txPr>
                <a:bodyPr/>
                <a:lstStyle/>
                <a:p>
                  <a:pPr>
                    <a:defRPr b="1">
                      <a:solidFill>
                        <a:schemeClr val="tx1"/>
                      </a:solidFill>
                    </a:defRPr>
                  </a:pPr>
                  <a:endParaRPr lang="en-US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Sheet2!$B$23:$B$28</c:f>
              <c:strCache>
                <c:ptCount val="6"/>
                <c:pt idx="0">
                  <c:v>Break</c:v>
                </c:pt>
                <c:pt idx="1">
                  <c:v>Coaching/Training</c:v>
                </c:pt>
                <c:pt idx="2">
                  <c:v>Meetings</c:v>
                </c:pt>
                <c:pt idx="3">
                  <c:v>Other</c:v>
                </c:pt>
                <c:pt idx="4">
                  <c:v>PTO</c:v>
                </c:pt>
                <c:pt idx="5">
                  <c:v>Unplanned Time Off</c:v>
                </c:pt>
              </c:strCache>
            </c:strRef>
          </c:cat>
          <c:val>
            <c:numRef>
              <c:f>Sheet2!$C$23:$C$28</c:f>
              <c:numCache>
                <c:formatCode>0.00%</c:formatCode>
                <c:ptCount val="6"/>
                <c:pt idx="0">
                  <c:v>0.16441085793900001</c:v>
                </c:pt>
                <c:pt idx="1">
                  <c:v>0.33746957691700002</c:v>
                </c:pt>
                <c:pt idx="2">
                  <c:v>1.9863438850000002E-3</c:v>
                </c:pt>
                <c:pt idx="3">
                  <c:v>0.10861212526899999</c:v>
                </c:pt>
                <c:pt idx="4">
                  <c:v>0.21916192327700001</c:v>
                </c:pt>
                <c:pt idx="5">
                  <c:v>0.26226901086900001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3"/>
        <c:axId val="42322560"/>
        <c:axId val="42324352"/>
      </c:barChart>
      <c:catAx>
        <c:axId val="42322560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800"/>
            </a:pPr>
            <a:endParaRPr lang="en-US"/>
          </a:p>
        </c:txPr>
        <c:crossAx val="42324352"/>
        <c:crosses val="autoZero"/>
        <c:auto val="1"/>
        <c:lblAlgn val="ctr"/>
        <c:lblOffset val="100"/>
        <c:noMultiLvlLbl val="0"/>
      </c:catAx>
      <c:valAx>
        <c:axId val="42324352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42322560"/>
        <c:crosses val="autoZero"/>
        <c:crossBetween val="between"/>
      </c:valAx>
    </c:plotArea>
    <c:plotVisOnly val="1"/>
    <c:dispBlanksAs val="gap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000" u="sng"/>
            </a:pPr>
            <a:r>
              <a:rPr lang="en-US" sz="1000" u="sng"/>
              <a:t>Team</a:t>
            </a:r>
            <a:r>
              <a:rPr lang="en-US" sz="1000" u="sng" baseline="0"/>
              <a:t> wise Schedule &amp; Service Level - Apr' 18</a:t>
            </a:r>
            <a:endParaRPr lang="en-US" sz="1000" u="sng"/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Sheet1!$I$18</c:f>
              <c:strCache>
                <c:ptCount val="1"/>
                <c:pt idx="0">
                  <c:v>Schedule Adherence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scene3d>
                <a:camera prst="orthographicFront"/>
                <a:lightRig rig="threePt" dir="t"/>
              </a:scene3d>
              <a:sp3d>
                <a:bevelT/>
              </a:sp3d>
            </c:spPr>
          </c:dPt>
          <c:dPt>
            <c:idx val="2"/>
            <c:invertIfNegative val="0"/>
            <c:bubble3D val="0"/>
            <c:spPr>
              <a:solidFill>
                <a:srgbClr val="92D050"/>
              </a:solidFill>
              <a:scene3d>
                <a:camera prst="orthographicFront"/>
                <a:lightRig rig="threePt" dir="t"/>
              </a:scene3d>
              <a:sp3d>
                <a:bevelT/>
              </a:sp3d>
            </c:spPr>
          </c:dPt>
          <c:dPt>
            <c:idx val="3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scene3d>
                <a:camera prst="orthographicFront"/>
                <a:lightRig rig="threePt" dir="t"/>
              </a:scene3d>
              <a:sp3d>
                <a:bevelT/>
              </a:sp3d>
            </c:spPr>
          </c:dPt>
          <c:dLbls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Sheet1!$H$19:$H$22</c:f>
              <c:strCache>
                <c:ptCount val="4"/>
                <c:pt idx="0">
                  <c:v>Diallo, Mariama</c:v>
                </c:pt>
                <c:pt idx="1">
                  <c:v>Parashar, Pankaj</c:v>
                </c:pt>
                <c:pt idx="2">
                  <c:v>Solano, Ariel</c:v>
                </c:pt>
                <c:pt idx="3">
                  <c:v>Frances-Barrett, Tessa</c:v>
                </c:pt>
              </c:strCache>
            </c:strRef>
          </c:cat>
          <c:val>
            <c:numRef>
              <c:f>Sheet1!$I$19:$I$22</c:f>
              <c:numCache>
                <c:formatCode>#,##0.00%</c:formatCode>
                <c:ptCount val="4"/>
                <c:pt idx="0">
                  <c:v>0.84563442210999995</c:v>
                </c:pt>
                <c:pt idx="1">
                  <c:v>0.90163129169099998</c:v>
                </c:pt>
                <c:pt idx="2">
                  <c:v>0.65344713890600004</c:v>
                </c:pt>
                <c:pt idx="3">
                  <c:v>0.733838752398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9"/>
        <c:axId val="99436800"/>
        <c:axId val="99446784"/>
      </c:barChart>
      <c:lineChart>
        <c:grouping val="standard"/>
        <c:varyColors val="0"/>
        <c:ser>
          <c:idx val="1"/>
          <c:order val="1"/>
          <c:tx>
            <c:strRef>
              <c:f>Sheet1!$J$18</c:f>
              <c:strCache>
                <c:ptCount val="1"/>
                <c:pt idx="0">
                  <c:v>Service Level in 30 Seconds</c:v>
                </c:pt>
              </c:strCache>
            </c:strRef>
          </c:tx>
          <c:spPr>
            <a:ln w="15875"/>
          </c:spPr>
          <c:dLbls>
            <c:dLbl>
              <c:idx val="0"/>
              <c:layout>
                <c:manualLayout>
                  <c:x val="-6.7993219597550295E-2"/>
                  <c:y val="-2.362277631962671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-6.7993219597550308E-2"/>
                  <c:y val="-2.362277631962671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-6.7993219597550308E-2"/>
                  <c:y val="-2.825240594925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-6.7993219597550308E-2"/>
                  <c:y val="-5.603018372703416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Sheet1!$H$19:$H$22</c:f>
              <c:strCache>
                <c:ptCount val="4"/>
                <c:pt idx="0">
                  <c:v>Diallo, Mariama</c:v>
                </c:pt>
                <c:pt idx="1">
                  <c:v>Parashar, Pankaj</c:v>
                </c:pt>
                <c:pt idx="2">
                  <c:v>Solano, Ariel</c:v>
                </c:pt>
                <c:pt idx="3">
                  <c:v>Frances-Barrett, Tessa</c:v>
                </c:pt>
              </c:strCache>
            </c:strRef>
          </c:cat>
          <c:val>
            <c:numRef>
              <c:f>Sheet1!$J$19:$J$22</c:f>
              <c:numCache>
                <c:formatCode>#,##0.00%</c:formatCode>
                <c:ptCount val="4"/>
                <c:pt idx="0">
                  <c:v>0.52527357998900004</c:v>
                </c:pt>
                <c:pt idx="1">
                  <c:v>0.81713729308600003</c:v>
                </c:pt>
                <c:pt idx="2">
                  <c:v>0.51803278688499999</c:v>
                </c:pt>
                <c:pt idx="3">
                  <c:v>0.52046141170000004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436800"/>
        <c:axId val="99446784"/>
      </c:lineChart>
      <c:catAx>
        <c:axId val="99436800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99446784"/>
        <c:crosses val="autoZero"/>
        <c:auto val="1"/>
        <c:lblAlgn val="ctr"/>
        <c:lblOffset val="100"/>
        <c:noMultiLvlLbl val="0"/>
      </c:catAx>
      <c:valAx>
        <c:axId val="99446784"/>
        <c:scaling>
          <c:orientation val="minMax"/>
        </c:scaling>
        <c:delete val="1"/>
        <c:axPos val="l"/>
        <c:numFmt formatCode="#,##0.00%" sourceLinked="1"/>
        <c:majorTickMark val="out"/>
        <c:minorTickMark val="none"/>
        <c:tickLblPos val="nextTo"/>
        <c:crossAx val="99436800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spPr>
    <a:ln>
      <a:solidFill>
        <a:schemeClr val="tx1"/>
      </a:solidFill>
    </a:ln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u="sng"/>
            </a:pPr>
            <a:r>
              <a:rPr lang="en-US" sz="1000" u="sng" dirty="0" smtClean="0"/>
              <a:t>Team wise Occupancy </a:t>
            </a:r>
            <a:r>
              <a:rPr lang="en-US" sz="1000" u="sng" dirty="0"/>
              <a:t>-April'</a:t>
            </a:r>
            <a:r>
              <a:rPr lang="en-US" sz="1000" u="sng" baseline="0" dirty="0"/>
              <a:t> 18</a:t>
            </a:r>
            <a:endParaRPr lang="en-US" sz="1000" u="sng" dirty="0"/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Sheet1!$B$30</c:f>
              <c:strCache>
                <c:ptCount val="1"/>
                <c:pt idx="0">
                  <c:v>Occupancy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Pt>
            <c:idx val="1"/>
            <c:invertIfNegative val="0"/>
            <c:bubble3D val="0"/>
            <c:spPr>
              <a:solidFill>
                <a:srgbClr val="C0504D"/>
              </a:solidFill>
              <a:scene3d>
                <a:camera prst="orthographicFront"/>
                <a:lightRig rig="threePt" dir="t"/>
              </a:scene3d>
              <a:sp3d>
                <a:bevelT/>
              </a:sp3d>
            </c:spPr>
          </c:dPt>
          <c:dPt>
            <c:idx val="2"/>
            <c:invertIfNegative val="0"/>
            <c:bubble3D val="0"/>
            <c:spPr>
              <a:solidFill>
                <a:srgbClr val="92D050"/>
              </a:solidFill>
              <a:scene3d>
                <a:camera prst="orthographicFront"/>
                <a:lightRig rig="threePt" dir="t"/>
              </a:scene3d>
              <a:sp3d>
                <a:bevelT/>
              </a:sp3d>
            </c:spPr>
          </c:dPt>
          <c:dPt>
            <c:idx val="3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scene3d>
                <a:camera prst="orthographicFront"/>
                <a:lightRig rig="threePt" dir="t"/>
              </a:scene3d>
              <a:sp3d>
                <a:bevelT/>
              </a:sp3d>
            </c:spPr>
          </c:dPt>
          <c:dLbls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Sheet1!$A$31:$A$34</c:f>
              <c:strCache>
                <c:ptCount val="4"/>
                <c:pt idx="0">
                  <c:v>Diallo, Mariama</c:v>
                </c:pt>
                <c:pt idx="1">
                  <c:v>Parashar, Pankaj</c:v>
                </c:pt>
                <c:pt idx="2">
                  <c:v>Solano, Ariel</c:v>
                </c:pt>
                <c:pt idx="3">
                  <c:v>Frances-Barrett, Tessa</c:v>
                </c:pt>
              </c:strCache>
            </c:strRef>
          </c:cat>
          <c:val>
            <c:numRef>
              <c:f>Sheet1!$B$31:$B$34</c:f>
              <c:numCache>
                <c:formatCode>#,##0.00%</c:formatCode>
                <c:ptCount val="4"/>
                <c:pt idx="0">
                  <c:v>0.72658686863800004</c:v>
                </c:pt>
                <c:pt idx="1">
                  <c:v>0.55037395848799997</c:v>
                </c:pt>
                <c:pt idx="2">
                  <c:v>0.70123944198400001</c:v>
                </c:pt>
                <c:pt idx="3">
                  <c:v>0.71521173137500005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7"/>
        <c:axId val="99554816"/>
        <c:axId val="99556352"/>
      </c:barChart>
      <c:catAx>
        <c:axId val="99554816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ysClr val="windowText" lastClr="000000"/>
            </a:solidFill>
          </a:ln>
        </c:spPr>
        <c:txPr>
          <a:bodyPr/>
          <a:lstStyle/>
          <a:p>
            <a:pPr>
              <a:defRPr sz="900"/>
            </a:pPr>
            <a:endParaRPr lang="en-US"/>
          </a:p>
        </c:txPr>
        <c:crossAx val="99556352"/>
        <c:crosses val="autoZero"/>
        <c:auto val="1"/>
        <c:lblAlgn val="ctr"/>
        <c:lblOffset val="100"/>
        <c:noMultiLvlLbl val="0"/>
      </c:catAx>
      <c:valAx>
        <c:axId val="99556352"/>
        <c:scaling>
          <c:orientation val="minMax"/>
        </c:scaling>
        <c:delete val="1"/>
        <c:axPos val="l"/>
        <c:numFmt formatCode="#,##0.00%" sourceLinked="1"/>
        <c:majorTickMark val="out"/>
        <c:minorTickMark val="none"/>
        <c:tickLblPos val="nextTo"/>
        <c:crossAx val="99554816"/>
        <c:crosses val="autoZero"/>
        <c:crossBetween val="between"/>
      </c:valAx>
    </c:plotArea>
    <c:plotVisOnly val="1"/>
    <c:dispBlanksAs val="gap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000" u="sng"/>
            </a:pPr>
            <a:r>
              <a:rPr lang="en-US" sz="1000" u="sng"/>
              <a:t>Schedule Adherence by Team - Jan - Apr' 18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Diallo, Mariama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Sheet1!$C$2:$F$2</c:f>
              <c:strCache>
                <c:ptCount val="4"/>
                <c:pt idx="0">
                  <c:v>Jan' 18</c:v>
                </c:pt>
                <c:pt idx="1">
                  <c:v>Feb' 18</c:v>
                </c:pt>
                <c:pt idx="2">
                  <c:v>Mar' 18</c:v>
                </c:pt>
                <c:pt idx="3">
                  <c:v>Apr' 18</c:v>
                </c:pt>
              </c:strCache>
            </c:strRef>
          </c:cat>
          <c:val>
            <c:numRef>
              <c:f>Sheet1!$C$3:$F$3</c:f>
              <c:numCache>
                <c:formatCode>0.00%</c:formatCode>
                <c:ptCount val="4"/>
                <c:pt idx="0">
                  <c:v>0.82640000000000002</c:v>
                </c:pt>
                <c:pt idx="1">
                  <c:v>0.83260000000000001</c:v>
                </c:pt>
                <c:pt idx="2">
                  <c:v>0.75960000000000005</c:v>
                </c:pt>
                <c:pt idx="3">
                  <c:v>0.84560000000000002</c:v>
                </c:pt>
              </c:numCache>
            </c:numRef>
          </c:val>
        </c:ser>
        <c:ser>
          <c:idx val="1"/>
          <c:order val="1"/>
          <c:tx>
            <c:strRef>
              <c:f>Sheet1!$B$4</c:f>
              <c:strCache>
                <c:ptCount val="1"/>
                <c:pt idx="0">
                  <c:v>Frances-Barrett, Tessa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Sheet1!$C$2:$F$2</c:f>
              <c:strCache>
                <c:ptCount val="4"/>
                <c:pt idx="0">
                  <c:v>Jan' 18</c:v>
                </c:pt>
                <c:pt idx="1">
                  <c:v>Feb' 18</c:v>
                </c:pt>
                <c:pt idx="2">
                  <c:v>Mar' 18</c:v>
                </c:pt>
                <c:pt idx="3">
                  <c:v>Apr' 18</c:v>
                </c:pt>
              </c:strCache>
            </c:strRef>
          </c:cat>
          <c:val>
            <c:numRef>
              <c:f>Sheet1!$C$4:$F$4</c:f>
              <c:numCache>
                <c:formatCode>0.00%</c:formatCode>
                <c:ptCount val="4"/>
                <c:pt idx="0">
                  <c:v>0.75409999999999999</c:v>
                </c:pt>
                <c:pt idx="1">
                  <c:v>0.69540000000000002</c:v>
                </c:pt>
                <c:pt idx="2">
                  <c:v>0.65480000000000005</c:v>
                </c:pt>
                <c:pt idx="3">
                  <c:v>0.73380000000000001</c:v>
                </c:pt>
              </c:numCache>
            </c:numRef>
          </c:val>
        </c:ser>
        <c:ser>
          <c:idx val="2"/>
          <c:order val="2"/>
          <c:tx>
            <c:strRef>
              <c:f>Sheet1!$B$5</c:f>
              <c:strCache>
                <c:ptCount val="1"/>
                <c:pt idx="0">
                  <c:v>Parashar, Pankaj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Sheet1!$C$2:$F$2</c:f>
              <c:strCache>
                <c:ptCount val="4"/>
                <c:pt idx="0">
                  <c:v>Jan' 18</c:v>
                </c:pt>
                <c:pt idx="1">
                  <c:v>Feb' 18</c:v>
                </c:pt>
                <c:pt idx="2">
                  <c:v>Mar' 18</c:v>
                </c:pt>
                <c:pt idx="3">
                  <c:v>Apr' 18</c:v>
                </c:pt>
              </c:strCache>
            </c:strRef>
          </c:cat>
          <c:val>
            <c:numRef>
              <c:f>Sheet1!$C$5:$F$5</c:f>
              <c:numCache>
                <c:formatCode>0.00%</c:formatCode>
                <c:ptCount val="4"/>
                <c:pt idx="0">
                  <c:v>0.84430000000000005</c:v>
                </c:pt>
                <c:pt idx="1">
                  <c:v>0.87629999999999997</c:v>
                </c:pt>
                <c:pt idx="2">
                  <c:v>0.82120000000000004</c:v>
                </c:pt>
                <c:pt idx="3">
                  <c:v>0.90159999999999996</c:v>
                </c:pt>
              </c:numCache>
            </c:numRef>
          </c:val>
        </c:ser>
        <c:ser>
          <c:idx val="3"/>
          <c:order val="3"/>
          <c:tx>
            <c:strRef>
              <c:f>Sheet1!$B$6</c:f>
              <c:strCache>
                <c:ptCount val="1"/>
                <c:pt idx="0">
                  <c:v>Solano, Ariel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Sheet1!$C$2:$F$2</c:f>
              <c:strCache>
                <c:ptCount val="4"/>
                <c:pt idx="0">
                  <c:v>Jan' 18</c:v>
                </c:pt>
                <c:pt idx="1">
                  <c:v>Feb' 18</c:v>
                </c:pt>
                <c:pt idx="2">
                  <c:v>Mar' 18</c:v>
                </c:pt>
                <c:pt idx="3">
                  <c:v>Apr' 18</c:v>
                </c:pt>
              </c:strCache>
            </c:strRef>
          </c:cat>
          <c:val>
            <c:numRef>
              <c:f>Sheet1!$C$6:$F$6</c:f>
              <c:numCache>
                <c:formatCode>0.00%</c:formatCode>
                <c:ptCount val="4"/>
                <c:pt idx="0">
                  <c:v>0.8014</c:v>
                </c:pt>
                <c:pt idx="1">
                  <c:v>0.87419999999999998</c:v>
                </c:pt>
                <c:pt idx="2">
                  <c:v>0.70950000000000002</c:v>
                </c:pt>
                <c:pt idx="3">
                  <c:v>0.65339999999999998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0689408"/>
        <c:axId val="100690944"/>
      </c:barChart>
      <c:catAx>
        <c:axId val="100689408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100690944"/>
        <c:crosses val="autoZero"/>
        <c:auto val="1"/>
        <c:lblAlgn val="ctr"/>
        <c:lblOffset val="100"/>
        <c:noMultiLvlLbl val="0"/>
      </c:catAx>
      <c:valAx>
        <c:axId val="100690944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0689408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spPr>
    <a:ln>
      <a:solidFill>
        <a:schemeClr val="tx1"/>
      </a:solidFill>
    </a:ln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000" u="sng"/>
            </a:pPr>
            <a:r>
              <a:rPr lang="en-US" sz="1000" u="sng"/>
              <a:t>Occupancy by Team - Jan - Apr' 18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Diallo, Mariama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Sheet1!$C$2:$F$2</c:f>
              <c:strCache>
                <c:ptCount val="4"/>
                <c:pt idx="0">
                  <c:v>Jan' 18</c:v>
                </c:pt>
                <c:pt idx="1">
                  <c:v>Feb' 18</c:v>
                </c:pt>
                <c:pt idx="2">
                  <c:v>Mar' 18</c:v>
                </c:pt>
                <c:pt idx="3">
                  <c:v>Apr' 18</c:v>
                </c:pt>
              </c:strCache>
            </c:strRef>
          </c:cat>
          <c:val>
            <c:numRef>
              <c:f>Sheet1!$C$3:$F$3</c:f>
              <c:numCache>
                <c:formatCode>0.00%</c:formatCode>
                <c:ptCount val="4"/>
                <c:pt idx="0">
                  <c:v>0.53820000000000001</c:v>
                </c:pt>
                <c:pt idx="1">
                  <c:v>0.60450000000000004</c:v>
                </c:pt>
                <c:pt idx="2">
                  <c:v>0.56000000000000005</c:v>
                </c:pt>
                <c:pt idx="3">
                  <c:v>0.72660000000000002</c:v>
                </c:pt>
              </c:numCache>
            </c:numRef>
          </c:val>
        </c:ser>
        <c:ser>
          <c:idx val="1"/>
          <c:order val="1"/>
          <c:tx>
            <c:strRef>
              <c:f>Sheet1!$B$4</c:f>
              <c:strCache>
                <c:ptCount val="1"/>
                <c:pt idx="0">
                  <c:v>Frances-Barrett, Tessa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Sheet1!$C$2:$F$2</c:f>
              <c:strCache>
                <c:ptCount val="4"/>
                <c:pt idx="0">
                  <c:v>Jan' 18</c:v>
                </c:pt>
                <c:pt idx="1">
                  <c:v>Feb' 18</c:v>
                </c:pt>
                <c:pt idx="2">
                  <c:v>Mar' 18</c:v>
                </c:pt>
                <c:pt idx="3">
                  <c:v>Apr' 18</c:v>
                </c:pt>
              </c:strCache>
            </c:strRef>
          </c:cat>
          <c:val>
            <c:numRef>
              <c:f>Sheet1!$C$4:$F$4</c:f>
              <c:numCache>
                <c:formatCode>0.00%</c:formatCode>
                <c:ptCount val="4"/>
                <c:pt idx="0">
                  <c:v>0.61</c:v>
                </c:pt>
                <c:pt idx="1">
                  <c:v>0.72699999999999998</c:v>
                </c:pt>
                <c:pt idx="2">
                  <c:v>0.75109999999999999</c:v>
                </c:pt>
                <c:pt idx="3">
                  <c:v>0.71519999999999995</c:v>
                </c:pt>
              </c:numCache>
            </c:numRef>
          </c:val>
        </c:ser>
        <c:ser>
          <c:idx val="2"/>
          <c:order val="2"/>
          <c:tx>
            <c:strRef>
              <c:f>Sheet1!$B$5</c:f>
              <c:strCache>
                <c:ptCount val="1"/>
                <c:pt idx="0">
                  <c:v>Parashar, Pankaj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Sheet1!$C$2:$F$2</c:f>
              <c:strCache>
                <c:ptCount val="4"/>
                <c:pt idx="0">
                  <c:v>Jan' 18</c:v>
                </c:pt>
                <c:pt idx="1">
                  <c:v>Feb' 18</c:v>
                </c:pt>
                <c:pt idx="2">
                  <c:v>Mar' 18</c:v>
                </c:pt>
                <c:pt idx="3">
                  <c:v>Apr' 18</c:v>
                </c:pt>
              </c:strCache>
            </c:strRef>
          </c:cat>
          <c:val>
            <c:numRef>
              <c:f>Sheet1!$C$5:$F$5</c:f>
              <c:numCache>
                <c:formatCode>0.00%</c:formatCode>
                <c:ptCount val="4"/>
                <c:pt idx="0">
                  <c:v>0.5333</c:v>
                </c:pt>
                <c:pt idx="1">
                  <c:v>0.59519999999999995</c:v>
                </c:pt>
                <c:pt idx="2">
                  <c:v>0.53800000000000003</c:v>
                </c:pt>
                <c:pt idx="3">
                  <c:v>0.5504</c:v>
                </c:pt>
              </c:numCache>
            </c:numRef>
          </c:val>
        </c:ser>
        <c:ser>
          <c:idx val="3"/>
          <c:order val="3"/>
          <c:tx>
            <c:strRef>
              <c:f>Sheet1!$B$6</c:f>
              <c:strCache>
                <c:ptCount val="1"/>
                <c:pt idx="0">
                  <c:v>Solano, Ariel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Lbls>
            <c:txPr>
              <a:bodyPr rot="-5400000" vert="horz"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Sheet1!$C$2:$F$2</c:f>
              <c:strCache>
                <c:ptCount val="4"/>
                <c:pt idx="0">
                  <c:v>Jan' 18</c:v>
                </c:pt>
                <c:pt idx="1">
                  <c:v>Feb' 18</c:v>
                </c:pt>
                <c:pt idx="2">
                  <c:v>Mar' 18</c:v>
                </c:pt>
                <c:pt idx="3">
                  <c:v>Apr' 18</c:v>
                </c:pt>
              </c:strCache>
            </c:strRef>
          </c:cat>
          <c:val>
            <c:numRef>
              <c:f>Sheet1!$C$6:$F$6</c:f>
              <c:numCache>
                <c:formatCode>0.00%</c:formatCode>
                <c:ptCount val="4"/>
                <c:pt idx="0">
                  <c:v>0.57679999999999998</c:v>
                </c:pt>
                <c:pt idx="1">
                  <c:v>0.59079999999999999</c:v>
                </c:pt>
                <c:pt idx="2">
                  <c:v>0.54659999999999997</c:v>
                </c:pt>
                <c:pt idx="3">
                  <c:v>0.70120000000000005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0760576"/>
        <c:axId val="100766464"/>
      </c:barChart>
      <c:catAx>
        <c:axId val="100760576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crossAx val="100766464"/>
        <c:crosses val="autoZero"/>
        <c:auto val="1"/>
        <c:lblAlgn val="ctr"/>
        <c:lblOffset val="100"/>
        <c:noMultiLvlLbl val="0"/>
      </c:catAx>
      <c:valAx>
        <c:axId val="100766464"/>
        <c:scaling>
          <c:orientation val="minMax"/>
        </c:scaling>
        <c:delete val="1"/>
        <c:axPos val="l"/>
        <c:numFmt formatCode="0.00%" sourceLinked="1"/>
        <c:majorTickMark val="out"/>
        <c:minorTickMark val="none"/>
        <c:tickLblPos val="nextTo"/>
        <c:crossAx val="100760576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spPr>
    <a:ln>
      <a:solidFill>
        <a:schemeClr val="tx1"/>
      </a:solidFill>
    </a:ln>
  </c:spPr>
  <c:externalData r:id="rId2">
    <c:autoUpdate val="0"/>
  </c:externalData>
</c:chartSpace>
</file>

<file path=ppt/media/hdphoto1.wdp>
</file>

<file path=ppt/media/hdphoto2.wdp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A28C9-B305-40DB-AF06-1B3D7E76FC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8FB381-8D50-4C74-93E3-8CBF0F5AC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055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Source-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Cognos</a:t>
            </a:r>
            <a:endParaRPr lang="en-US" baseline="0" dirty="0" smtClean="0"/>
          </a:p>
          <a:p>
            <a:r>
              <a:rPr lang="en-US" baseline="0" dirty="0" smtClean="0"/>
              <a:t>April SL results are taken from SLA results report &amp; Month on Month SL is taken from Call metrics by client report. Hence, There is slight difference in the numbers.</a:t>
            </a:r>
          </a:p>
          <a:p>
            <a:r>
              <a:rPr lang="en-US" baseline="0" dirty="0" smtClean="0"/>
              <a:t>Note: </a:t>
            </a:r>
            <a:r>
              <a:rPr lang="en-US" baseline="0" dirty="0" err="1" smtClean="0"/>
              <a:t>Histrorical</a:t>
            </a:r>
            <a:r>
              <a:rPr lang="en-US" baseline="0" dirty="0" smtClean="0"/>
              <a:t> Data is not available through SLA results report.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3516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Cognos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555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WLM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279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WLM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763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WLM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325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WLM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310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WLM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797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Ipsos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134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 - </a:t>
            </a:r>
            <a:r>
              <a:rPr lang="en-US" dirty="0" err="1" smtClean="0"/>
              <a:t>Ipsos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9786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 - </a:t>
            </a:r>
            <a:r>
              <a:rPr lang="en-US" dirty="0" err="1" smtClean="0"/>
              <a:t>Ipsos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23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Cognos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474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Removed</a:t>
            </a:r>
            <a:r>
              <a:rPr lang="en-US" baseline="0" dirty="0" smtClean="0"/>
              <a:t> YSA queues.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Cognos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8346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some reason Tessa’s team information did not come through.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Cognos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724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For</a:t>
            </a:r>
            <a:r>
              <a:rPr lang="en-US" baseline="0" dirty="0" smtClean="0"/>
              <a:t> some reason Tessa’s team Shrinkage information did not come through.</a:t>
            </a:r>
          </a:p>
          <a:p>
            <a:pPr>
              <a:lnSpc>
                <a:spcPct val="150000"/>
              </a:lnSpc>
            </a:pPr>
            <a:r>
              <a:rPr lang="en-US" sz="1200" dirty="0" smtClean="0"/>
              <a:t>Above results are after excluding reason codes:  LOA – Webchat – Phone – Project</a:t>
            </a:r>
          </a:p>
          <a:p>
            <a:r>
              <a:rPr lang="en-US" sz="1200" dirty="0" smtClean="0"/>
              <a:t>Results include: PTO – Break – Unplanned Time Off – Coaching/Training – Other – Meetings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Cognos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83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sz="1200" dirty="0" smtClean="0"/>
              <a:t>Above results are after excluding reason codes:  LOA – Webchat – Phone – Project</a:t>
            </a:r>
          </a:p>
          <a:p>
            <a:r>
              <a:rPr lang="en-US" sz="1200" dirty="0" smtClean="0"/>
              <a:t>Results include: PTO – Break – Unplanned Time Off – Coaching/Training – Other – Meetings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Cognos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270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For</a:t>
            </a:r>
            <a:r>
              <a:rPr lang="en-US" baseline="0" dirty="0" smtClean="0"/>
              <a:t> some reason Tessa’s team Shrinkage information did not come through.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Cognos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01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Cognos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828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Source - </a:t>
            </a:r>
            <a:r>
              <a:rPr lang="en-US" dirty="0" err="1" smtClean="0"/>
              <a:t>Cognos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FB381-8D50-4C74-93E3-8CBF0F5AC20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35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94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34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551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511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2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2539" y="3"/>
            <a:ext cx="9146540" cy="4192004"/>
          </a:xfrm>
          <a:prstGeom prst="rect">
            <a:avLst/>
          </a:prstGeom>
        </p:spPr>
      </p:pic>
      <p:sp>
        <p:nvSpPr>
          <p:cNvPr id="5" name="bk object 16"/>
          <p:cNvSpPr/>
          <p:nvPr userDrawn="1"/>
        </p:nvSpPr>
        <p:spPr>
          <a:xfrm>
            <a:off x="-2540" y="1670132"/>
            <a:ext cx="9146540" cy="3481402"/>
          </a:xfrm>
          <a:custGeom>
            <a:avLst/>
            <a:gdLst/>
            <a:ahLst/>
            <a:cxnLst/>
            <a:rect l="l" t="t" r="r" b="b"/>
            <a:pathLst>
              <a:path w="9144000" h="4640580">
                <a:moveTo>
                  <a:pt x="0" y="0"/>
                </a:moveTo>
                <a:lnTo>
                  <a:pt x="0" y="4640110"/>
                </a:lnTo>
                <a:lnTo>
                  <a:pt x="9144000" y="4640110"/>
                </a:lnTo>
                <a:lnTo>
                  <a:pt x="9144000" y="3255810"/>
                </a:lnTo>
                <a:lnTo>
                  <a:pt x="8693150" y="3255810"/>
                </a:lnTo>
                <a:lnTo>
                  <a:pt x="8588621" y="3255405"/>
                </a:lnTo>
                <a:lnTo>
                  <a:pt x="8328484" y="3250882"/>
                </a:lnTo>
                <a:lnTo>
                  <a:pt x="8069495" y="3241372"/>
                </a:lnTo>
                <a:lnTo>
                  <a:pt x="7811796" y="3226923"/>
                </a:lnTo>
                <a:lnTo>
                  <a:pt x="7555434" y="3207580"/>
                </a:lnTo>
                <a:lnTo>
                  <a:pt x="7300454" y="3183391"/>
                </a:lnTo>
                <a:lnTo>
                  <a:pt x="7046903" y="3154401"/>
                </a:lnTo>
                <a:lnTo>
                  <a:pt x="6794828" y="3120657"/>
                </a:lnTo>
                <a:lnTo>
                  <a:pt x="6544273" y="3082203"/>
                </a:lnTo>
                <a:lnTo>
                  <a:pt x="6295285" y="3039088"/>
                </a:lnTo>
                <a:lnTo>
                  <a:pt x="6047910" y="2991356"/>
                </a:lnTo>
                <a:lnTo>
                  <a:pt x="5802195" y="2939055"/>
                </a:lnTo>
                <a:lnTo>
                  <a:pt x="5606848" y="2893954"/>
                </a:lnTo>
                <a:lnTo>
                  <a:pt x="5412616" y="2845981"/>
                </a:lnTo>
                <a:lnTo>
                  <a:pt x="5219523" y="2795161"/>
                </a:lnTo>
                <a:lnTo>
                  <a:pt x="5027593" y="2741516"/>
                </a:lnTo>
                <a:lnTo>
                  <a:pt x="4836848" y="2685070"/>
                </a:lnTo>
                <a:lnTo>
                  <a:pt x="4647312" y="2625848"/>
                </a:lnTo>
                <a:lnTo>
                  <a:pt x="4459010" y="2563872"/>
                </a:lnTo>
                <a:lnTo>
                  <a:pt x="4271964" y="2499165"/>
                </a:lnTo>
                <a:lnTo>
                  <a:pt x="4086199" y="2431753"/>
                </a:lnTo>
                <a:lnTo>
                  <a:pt x="3901737" y="2361658"/>
                </a:lnTo>
                <a:lnTo>
                  <a:pt x="3718603" y="2288904"/>
                </a:lnTo>
                <a:lnTo>
                  <a:pt x="3536820" y="2213515"/>
                </a:lnTo>
                <a:lnTo>
                  <a:pt x="3356412" y="2135514"/>
                </a:lnTo>
                <a:lnTo>
                  <a:pt x="3177402" y="2054925"/>
                </a:lnTo>
                <a:lnTo>
                  <a:pt x="2999814" y="1971772"/>
                </a:lnTo>
                <a:lnTo>
                  <a:pt x="2823671" y="1886078"/>
                </a:lnTo>
                <a:lnTo>
                  <a:pt x="2648998" y="1797866"/>
                </a:lnTo>
                <a:lnTo>
                  <a:pt x="2475817" y="1707161"/>
                </a:lnTo>
                <a:lnTo>
                  <a:pt x="2304152" y="1613986"/>
                </a:lnTo>
                <a:lnTo>
                  <a:pt x="2134028" y="1518365"/>
                </a:lnTo>
                <a:lnTo>
                  <a:pt x="1965467" y="1420321"/>
                </a:lnTo>
                <a:lnTo>
                  <a:pt x="1840086" y="1345213"/>
                </a:lnTo>
                <a:lnTo>
                  <a:pt x="1715608" y="1268765"/>
                </a:lnTo>
                <a:lnTo>
                  <a:pt x="1592043" y="1190987"/>
                </a:lnTo>
                <a:lnTo>
                  <a:pt x="1469400" y="1111890"/>
                </a:lnTo>
                <a:lnTo>
                  <a:pt x="1347690" y="1031484"/>
                </a:lnTo>
                <a:lnTo>
                  <a:pt x="1226923" y="949778"/>
                </a:lnTo>
                <a:lnTo>
                  <a:pt x="1107108" y="866782"/>
                </a:lnTo>
                <a:lnTo>
                  <a:pt x="988255" y="782506"/>
                </a:lnTo>
                <a:lnTo>
                  <a:pt x="870375" y="696961"/>
                </a:lnTo>
                <a:lnTo>
                  <a:pt x="753478" y="610156"/>
                </a:lnTo>
                <a:lnTo>
                  <a:pt x="637572" y="522101"/>
                </a:lnTo>
                <a:lnTo>
                  <a:pt x="522669" y="432807"/>
                </a:lnTo>
                <a:lnTo>
                  <a:pt x="408778" y="342283"/>
                </a:lnTo>
                <a:lnTo>
                  <a:pt x="295909" y="250538"/>
                </a:lnTo>
                <a:lnTo>
                  <a:pt x="184073" y="157584"/>
                </a:lnTo>
                <a:lnTo>
                  <a:pt x="73279" y="63430"/>
                </a:lnTo>
                <a:lnTo>
                  <a:pt x="0" y="0"/>
                </a:lnTo>
                <a:close/>
              </a:path>
              <a:path w="9144000" h="4640580">
                <a:moveTo>
                  <a:pt x="9144000" y="3248025"/>
                </a:moveTo>
                <a:lnTo>
                  <a:pt x="8944077" y="3253335"/>
                </a:lnTo>
                <a:lnTo>
                  <a:pt x="8693150" y="3255810"/>
                </a:lnTo>
                <a:lnTo>
                  <a:pt x="9144000" y="3255810"/>
                </a:lnTo>
                <a:lnTo>
                  <a:pt x="9144000" y="3248025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 dirty="0">
              <a:latin typeface="FS Thrive Elliot Regular"/>
            </a:endParaRP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2" y="2889658"/>
            <a:ext cx="1743075" cy="19645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Month X, XXXX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57202" y="3200403"/>
            <a:ext cx="3453933" cy="1128815"/>
          </a:xfrm>
          <a:ln>
            <a:noFill/>
          </a:ln>
        </p:spPr>
        <p:txBody>
          <a:bodyPr anchor="b"/>
          <a:lstStyle>
            <a:lvl1pPr>
              <a:lnSpc>
                <a:spcPts val="4000"/>
              </a:lnSpc>
              <a:defRPr sz="4000" baseline="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40pt headline two lines max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457201" y="4655457"/>
            <a:ext cx="1181349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FS Thrive Elliot Regular"/>
              </a:rPr>
              <a:t>Alight Solutions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FS Thrive Elliot Regular"/>
            </a:endParaRPr>
          </a:p>
        </p:txBody>
      </p:sp>
      <p:pic>
        <p:nvPicPr>
          <p:cNvPr id="9" name="Picture 8" descr="Alight Logo RGB Yellow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2515" y="4377510"/>
            <a:ext cx="1602642" cy="68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494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0892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1086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450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1063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4913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369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513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9474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777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071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860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48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10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911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99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36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769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BMO Financial Group - 1881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 descr="Alight Logo RGB Yellow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96200" y="4572620"/>
            <a:ext cx="1371600" cy="589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75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04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F70289-A070-4FFD-9DAB-CF3450A11AD2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BMO Financial Group - 1881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556EA-0DF9-47B3-BDE1-E1E49DE4703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light Logo RGB Yellow.png"/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48600" y="4629150"/>
            <a:ext cx="1208956" cy="51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913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58" r:id="rId11"/>
    <p:sldLayoutId id="2147483659" r:id="rId12"/>
    <p:sldLayoutId id="2147483660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D23DC-9BBE-4D7C-80EA-2FFB214C673C}" type="datetimeFigureOut">
              <a:rPr lang="en-US" smtClean="0"/>
              <a:t>5/11/2018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CBD7B-60BE-4BAC-A04E-B197BCB08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63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9.xml"/><Relationship Id="rId5" Type="http://schemas.openxmlformats.org/officeDocument/2006/relationships/chart" Target="../charts/chart18.xml"/><Relationship Id="rId4" Type="http://schemas.openxmlformats.org/officeDocument/2006/relationships/chart" Target="../charts/char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7" Type="http://schemas.microsoft.com/office/2007/relationships/hdphoto" Target="../media/hdphoto2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April’ 2018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BMO - 1881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6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9192488"/>
              </p:ext>
            </p:extLst>
          </p:nvPr>
        </p:nvGraphicFramePr>
        <p:xfrm>
          <a:off x="228600" y="287219"/>
          <a:ext cx="8620125" cy="44897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/>
          <p:cNvSpPr/>
          <p:nvPr/>
        </p:nvSpPr>
        <p:spPr>
          <a:xfrm>
            <a:off x="97796" y="8883"/>
            <a:ext cx="35788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Primary Topic/Subtopic Comparison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334000" y="3562350"/>
            <a:ext cx="3581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- Volume trend was regular with no </a:t>
            </a:r>
          </a:p>
          <a:p>
            <a:r>
              <a:rPr lang="en-US" sz="1400" dirty="0" smtClean="0"/>
              <a:t>  major fluctuation in the call topics.</a:t>
            </a:r>
          </a:p>
          <a:p>
            <a:r>
              <a:rPr lang="en-US" sz="1400" dirty="0" smtClean="0"/>
              <a:t> </a:t>
            </a:r>
          </a:p>
          <a:p>
            <a:r>
              <a:rPr lang="en-US" sz="1400" dirty="0" smtClean="0"/>
              <a:t>- CM- General/Misdirected call was the second</a:t>
            </a:r>
          </a:p>
          <a:p>
            <a:r>
              <a:rPr lang="en-US" sz="1400" dirty="0" smtClean="0"/>
              <a:t>  Highest call contributor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7060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7796" y="8883"/>
            <a:ext cx="27406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Internal Transfer Summary</a:t>
            </a:r>
            <a:endParaRPr lang="en-US" b="1" dirty="0"/>
          </a:p>
        </p:txBody>
      </p:sp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6389594"/>
              </p:ext>
            </p:extLst>
          </p:nvPr>
        </p:nvGraphicFramePr>
        <p:xfrm>
          <a:off x="552450" y="3028950"/>
          <a:ext cx="4572000" cy="18335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105400" y="3105150"/>
            <a:ext cx="38100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 dirty="0" smtClean="0"/>
              <a:t>Maximum calls were transferred </a:t>
            </a:r>
          </a:p>
          <a:p>
            <a:r>
              <a:rPr lang="en-US" sz="1400" dirty="0" smtClean="0"/>
              <a:t>       To CAN BPO queue and wrapped under     </a:t>
            </a:r>
          </a:p>
          <a:p>
            <a:r>
              <a:rPr lang="en-US" sz="1400" dirty="0"/>
              <a:t> </a:t>
            </a:r>
            <a:r>
              <a:rPr lang="en-US" sz="1400" dirty="0" smtClean="0"/>
              <a:t>      Referral.</a:t>
            </a:r>
          </a:p>
          <a:p>
            <a:pPr marL="285750" indent="-285750">
              <a:buFontTx/>
              <a:buChar char="-"/>
            </a:pPr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 smtClean="0"/>
              <a:t>All the internal transfer calls should be either wrapped under Cold transfer or Warm Transfer  </a:t>
            </a:r>
            <a:endParaRPr lang="en-US" sz="1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85750"/>
            <a:ext cx="8113713" cy="2640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7132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019663"/>
              </p:ext>
            </p:extLst>
          </p:nvPr>
        </p:nvGraphicFramePr>
        <p:xfrm>
          <a:off x="228600" y="361949"/>
          <a:ext cx="8686800" cy="2057396"/>
        </p:xfrm>
        <a:graphic>
          <a:graphicData uri="http://schemas.openxmlformats.org/drawingml/2006/table">
            <a:tbl>
              <a:tblPr/>
              <a:tblGrid>
                <a:gridCol w="5421123"/>
                <a:gridCol w="800166"/>
                <a:gridCol w="800166"/>
                <a:gridCol w="840175"/>
                <a:gridCol w="825170"/>
              </a:tblGrid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Repeat calls Topic-Subtopic (Top 10)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Jan' 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Feb' 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Mar' 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Apr' 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CM - Internal Referral/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Trnsfr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 - CAN BPO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3.70%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3.68%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4.57%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3.76%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CM - Web Support - myHR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1.50%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1.59%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2.61%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3.14%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Payroll - Policy/Procedures - General Inquiry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2.94%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2.34%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2.24%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CM - General - Misdirected Call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1.34%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1.56%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1.53%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2.88%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DB - General - Plan Provisions/Procedures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2.88%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3.65%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3.99%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2.71%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Payroll - Case Inq - Case Resolution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2.26%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2.12%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1.93%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2.51%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CM - General - Abandoned Call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2.65%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2.46%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2.27%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2.48%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CM - Internal Warm Transfer - Retirement Specialist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0.82%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1.90%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1.32%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2.37%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HW - Benefit Options - Medical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2.49%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1.84%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1.63%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2.11%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70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CM - Internal Cold Transfer - Pension Queue/Team Member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0.72%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1.34%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2.52%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1.91%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97796" y="8883"/>
            <a:ext cx="26615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Repeat Caller Summary</a:t>
            </a:r>
            <a:endParaRPr lang="en-US" sz="1400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6451533"/>
              </p:ext>
            </p:extLst>
          </p:nvPr>
        </p:nvGraphicFramePr>
        <p:xfrm>
          <a:off x="228600" y="2495550"/>
          <a:ext cx="4419600" cy="2362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876800" y="4019550"/>
            <a:ext cx="3886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000" dirty="0" smtClean="0"/>
              <a:t>CM </a:t>
            </a:r>
            <a:r>
              <a:rPr lang="en-US" sz="1000" dirty="0"/>
              <a:t>- Internal </a:t>
            </a:r>
            <a:r>
              <a:rPr lang="en-US" sz="1000" dirty="0" smtClean="0"/>
              <a:t>Referral/Transfer   CAN BPO topic </a:t>
            </a:r>
            <a:r>
              <a:rPr lang="en-US" sz="1000" dirty="0"/>
              <a:t>remains top repeat </a:t>
            </a:r>
            <a:r>
              <a:rPr lang="en-US" sz="1000" dirty="0" smtClean="0"/>
              <a:t>call contributor</a:t>
            </a:r>
          </a:p>
          <a:p>
            <a:pPr marL="285750" indent="-285750">
              <a:buFontTx/>
              <a:buChar char="-"/>
            </a:pPr>
            <a:endParaRPr lang="en-US" sz="1000" dirty="0"/>
          </a:p>
          <a:p>
            <a:pPr marL="285750" indent="-285750">
              <a:buFontTx/>
              <a:buChar char="-"/>
            </a:pPr>
            <a:r>
              <a:rPr lang="en-US" sz="1000" dirty="0" smtClean="0"/>
              <a:t>Repeat caller &amp; Calls got increased compare to Mar’ 18</a:t>
            </a:r>
            <a:endParaRPr lang="en-US" sz="1000" dirty="0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516912"/>
              </p:ext>
            </p:extLst>
          </p:nvPr>
        </p:nvGraphicFramePr>
        <p:xfrm>
          <a:off x="4800601" y="2495550"/>
          <a:ext cx="4114800" cy="152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6485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 bwMode="auto">
          <a:xfrm>
            <a:off x="164773" y="-83791"/>
            <a:ext cx="8229600" cy="445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en-US" sz="3000" kern="1200" dirty="0">
                <a:solidFill>
                  <a:schemeClr val="tx1"/>
                </a:solidFill>
                <a:latin typeface="+mj-lt"/>
                <a:ea typeface="ＭＳ Ｐゴシック" charset="0"/>
                <a:cs typeface="FS Thrive Elliot Heavy"/>
              </a:defRPr>
            </a:lvl1pPr>
            <a:lvl2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2pPr>
            <a:lvl3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3pPr>
            <a:lvl4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4pPr>
            <a:lvl5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5pPr>
            <a:lvl6pPr marL="4572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6pPr>
            <a:lvl7pPr marL="9144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7pPr>
            <a:lvl8pPr marL="13716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8pPr>
            <a:lvl9pPr marL="18288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9pPr>
          </a:lstStyle>
          <a:p>
            <a:r>
              <a:rPr lang="en-US" sz="1400" b="1" dirty="0" smtClean="0"/>
              <a:t>Service request Trending – Apr’ 2018</a:t>
            </a:r>
            <a:endParaRPr lang="en-US" sz="1800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784801"/>
              </p:ext>
            </p:extLst>
          </p:nvPr>
        </p:nvGraphicFramePr>
        <p:xfrm>
          <a:off x="4495800" y="667629"/>
          <a:ext cx="4267200" cy="4037721"/>
        </p:xfrm>
        <a:graphic>
          <a:graphicData uri="http://schemas.openxmlformats.org/drawingml/2006/table">
            <a:tbl>
              <a:tblPr/>
              <a:tblGrid>
                <a:gridCol w="1935852"/>
                <a:gridCol w="1165674"/>
                <a:gridCol w="1165674"/>
              </a:tblGrid>
              <a:tr h="8661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Domain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Count of SRs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% of SRs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Payroll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562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24.64%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Workforce Administration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18.72%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Health &amp; Welfare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387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16.97%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Defined Benefits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262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11.49%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Common Benefits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10.30%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Learning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5.83%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Records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5.22%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Time &amp; Attendance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3.73%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Recruiting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Defined Contribution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0.57%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Garnishments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0.18%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 HR Pro US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0.13%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Compensation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Talent Mgmt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 HR Pro CAN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Data Integration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Performance Mgmt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3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Grand 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2281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100.00%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5181600" y="413931"/>
            <a:ext cx="4572000" cy="2528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b="1" dirty="0">
                <a:latin typeface="+mn-lt"/>
                <a:cs typeface="FS Thrive Elliot Heavy"/>
              </a:rPr>
              <a:t>Domain/ Topic wise SR Trending-  </a:t>
            </a:r>
            <a:r>
              <a:rPr lang="en-US" sz="1050" b="1" dirty="0" smtClean="0">
                <a:latin typeface="+mn-lt"/>
                <a:cs typeface="FS Thrive Elliot Heavy"/>
              </a:rPr>
              <a:t>Source - Phone</a:t>
            </a:r>
            <a:endParaRPr lang="en-US" sz="1100" b="1" dirty="0">
              <a:latin typeface="+mn-lt"/>
              <a:cs typeface="FS Thrive Elliot Heavy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7307935"/>
              </p:ext>
            </p:extLst>
          </p:nvPr>
        </p:nvGraphicFramePr>
        <p:xfrm>
          <a:off x="393373" y="666750"/>
          <a:ext cx="3886200" cy="4038600"/>
        </p:xfrm>
        <a:graphic>
          <a:graphicData uri="http://schemas.openxmlformats.org/drawingml/2006/table">
            <a:tbl>
              <a:tblPr/>
              <a:tblGrid>
                <a:gridCol w="1763008"/>
                <a:gridCol w="1061596"/>
                <a:gridCol w="1061596"/>
              </a:tblGrid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Domain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Count of SRs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% of SRs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Workforce Administration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25.81%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Health &amp; Welfare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20.97%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Learning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19.35%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Payroll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9.68%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Recruiting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6.45%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Time &amp; Attendance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6.45%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 HR Pro CAN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6.45%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 HR Pro US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1.61%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Common Benefits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1.61%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Defined Benefits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1.61%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65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Grand 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100.00%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838200" y="413931"/>
            <a:ext cx="4572000" cy="2528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b="1" dirty="0">
                <a:latin typeface="+mn-lt"/>
                <a:cs typeface="FS Thrive Elliot Heavy"/>
              </a:rPr>
              <a:t>Domain/ Topic wise SR Trending-  </a:t>
            </a:r>
            <a:r>
              <a:rPr lang="en-US" sz="1050" b="1" dirty="0" smtClean="0">
                <a:latin typeface="+mn-lt"/>
                <a:cs typeface="FS Thrive Elliot Heavy"/>
              </a:rPr>
              <a:t>Source - </a:t>
            </a:r>
            <a:r>
              <a:rPr lang="en-US" sz="1050" b="1" dirty="0" smtClean="0">
                <a:cs typeface="FS Thrive Elliot Heavy"/>
              </a:rPr>
              <a:t>Webchat</a:t>
            </a:r>
            <a:endParaRPr lang="en-US" sz="1100" b="1" dirty="0">
              <a:latin typeface="+mn-lt"/>
              <a:cs typeface="FS Thrive Elliot Heavy"/>
            </a:endParaRPr>
          </a:p>
        </p:txBody>
      </p:sp>
    </p:spTree>
    <p:extLst>
      <p:ext uri="{BB962C8B-B14F-4D97-AF65-F5344CB8AC3E}">
        <p14:creationId xmlns:p14="http://schemas.microsoft.com/office/powerpoint/2010/main" val="196136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749305"/>
              </p:ext>
            </p:extLst>
          </p:nvPr>
        </p:nvGraphicFramePr>
        <p:xfrm>
          <a:off x="4876800" y="666750"/>
          <a:ext cx="4038600" cy="3962400"/>
        </p:xfrm>
        <a:graphic>
          <a:graphicData uri="http://schemas.openxmlformats.org/drawingml/2006/table">
            <a:tbl>
              <a:tblPr/>
              <a:tblGrid>
                <a:gridCol w="1832146"/>
                <a:gridCol w="1103227"/>
                <a:gridCol w="1103227"/>
              </a:tblGrid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Domain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Count of SRs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% of SRs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Web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15753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64.22%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Phone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2281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9.30%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eService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2276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9.28%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Internal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1603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6.53%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Email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1151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4.69%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Web Designee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3.01%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BOUI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1.33%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Fax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255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1.04%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Web Chat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0.25%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HR Pro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0.14%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Reports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0.13%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HR Services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Web Proxy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Administration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Grand Total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24531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100.00%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58306"/>
              </p:ext>
            </p:extLst>
          </p:nvPr>
        </p:nvGraphicFramePr>
        <p:xfrm>
          <a:off x="381000" y="666750"/>
          <a:ext cx="4038601" cy="4190992"/>
        </p:xfrm>
        <a:graphic>
          <a:graphicData uri="http://schemas.openxmlformats.org/drawingml/2006/table">
            <a:tbl>
              <a:tblPr/>
              <a:tblGrid>
                <a:gridCol w="1832145"/>
                <a:gridCol w="1103228"/>
                <a:gridCol w="1103228"/>
              </a:tblGrid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Domain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Count of SRs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% of SRs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Absence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Mgmt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Tahoma"/>
                      </a:endParaRP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671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2.74%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Application Support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27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0.11%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 HR Pro CAN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27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0.11%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 HR Pro INTL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0.02%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 HR Pro US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0.04%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Career Development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20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0.08%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Common Benefits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241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0.98%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Compensation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72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0.29%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Data Integration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0.01%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Defined Benefits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483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1.97%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Defined Contribution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58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0.24%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Employee Relations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15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0.06%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Garnishments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30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0.12%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Health &amp; Welfare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802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3.27%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Learning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412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1.68%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Payroll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2991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12.19%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Performance Mgmt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32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0.13%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Records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122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0.50%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Recruiting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283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1.15%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Stock/Shares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15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0.06%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Talent Mgmt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21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0.09%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Tax &amp; Accounting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154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0.63%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Time &amp; Attendance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403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1.64%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Workforce Administration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17635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71.89%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1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Grand Total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24531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100.00%</a:t>
                      </a:r>
                    </a:p>
                  </a:txBody>
                  <a:tcPr marL="7679" marR="7679" marT="76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364845" y="401835"/>
            <a:ext cx="2445155" cy="26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sz="1800" b="1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en-US" sz="1050" b="1" dirty="0">
                <a:solidFill>
                  <a:srgbClr val="000000"/>
                </a:solidFill>
              </a:rPr>
              <a:t>Domain Wise </a:t>
            </a:r>
            <a:r>
              <a:rPr lang="en-US" sz="1050" b="1" dirty="0" smtClean="0">
                <a:solidFill>
                  <a:srgbClr val="000000"/>
                </a:solidFill>
              </a:rPr>
              <a:t>SR Count</a:t>
            </a:r>
            <a:endParaRPr lang="en-US" sz="1050" b="1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198045" y="413931"/>
            <a:ext cx="1726755" cy="2528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b="1" dirty="0" smtClean="0">
                <a:cs typeface="FS Thrive Elliot Heavy"/>
              </a:rPr>
              <a:t>Source wise </a:t>
            </a:r>
            <a:r>
              <a:rPr lang="en-US" sz="1050" b="1" dirty="0">
                <a:cs typeface="FS Thrive Elliot Heavy"/>
              </a:rPr>
              <a:t>SR Trending</a:t>
            </a:r>
            <a:endParaRPr lang="en-US" sz="1050" dirty="0"/>
          </a:p>
        </p:txBody>
      </p:sp>
      <p:sp>
        <p:nvSpPr>
          <p:cNvPr id="8" name="Title 4"/>
          <p:cNvSpPr txBox="1">
            <a:spLocks/>
          </p:cNvSpPr>
          <p:nvPr/>
        </p:nvSpPr>
        <p:spPr bwMode="auto">
          <a:xfrm>
            <a:off x="164773" y="-83791"/>
            <a:ext cx="8229600" cy="445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en-US" sz="3000" kern="1200" dirty="0">
                <a:solidFill>
                  <a:schemeClr val="tx1"/>
                </a:solidFill>
                <a:latin typeface="+mj-lt"/>
                <a:ea typeface="ＭＳ Ｐゴシック" charset="0"/>
                <a:cs typeface="FS Thrive Elliot Heavy"/>
              </a:defRPr>
            </a:lvl1pPr>
            <a:lvl2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2pPr>
            <a:lvl3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3pPr>
            <a:lvl4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4pPr>
            <a:lvl5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5pPr>
            <a:lvl6pPr marL="4572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6pPr>
            <a:lvl7pPr marL="9144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7pPr>
            <a:lvl8pPr marL="13716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8pPr>
            <a:lvl9pPr marL="18288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9pPr>
          </a:lstStyle>
          <a:p>
            <a:r>
              <a:rPr lang="en-US" sz="1400" b="1" dirty="0" smtClean="0"/>
              <a:t>Continue…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5847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 bwMode="auto">
          <a:xfrm>
            <a:off x="164773" y="-88316"/>
            <a:ext cx="8229600" cy="445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en-US" sz="3000" kern="1200" dirty="0">
                <a:solidFill>
                  <a:schemeClr val="tx1"/>
                </a:solidFill>
                <a:latin typeface="+mj-lt"/>
                <a:ea typeface="ＭＳ Ｐゴシック" charset="0"/>
                <a:cs typeface="FS Thrive Elliot Heavy"/>
              </a:defRPr>
            </a:lvl1pPr>
            <a:lvl2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2pPr>
            <a:lvl3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3pPr>
            <a:lvl4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4pPr>
            <a:lvl5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5pPr>
            <a:lvl6pPr marL="4572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6pPr>
            <a:lvl7pPr marL="9144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7pPr>
            <a:lvl8pPr marL="13716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8pPr>
            <a:lvl9pPr marL="18288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9pPr>
          </a:lstStyle>
          <a:p>
            <a:r>
              <a:rPr lang="en-US" sz="1400" b="1" dirty="0" smtClean="0"/>
              <a:t>SR Aging – Apr’ 2018</a:t>
            </a:r>
            <a:endParaRPr lang="en-US" sz="1800" b="1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096935"/>
              </p:ext>
            </p:extLst>
          </p:nvPr>
        </p:nvGraphicFramePr>
        <p:xfrm>
          <a:off x="381000" y="390330"/>
          <a:ext cx="8381998" cy="4162613"/>
        </p:xfrm>
        <a:graphic>
          <a:graphicData uri="http://schemas.openxmlformats.org/drawingml/2006/table">
            <a:tbl>
              <a:tblPr/>
              <a:tblGrid>
                <a:gridCol w="1707238"/>
                <a:gridCol w="385506"/>
                <a:gridCol w="385506"/>
                <a:gridCol w="385506"/>
                <a:gridCol w="385506"/>
                <a:gridCol w="385506"/>
                <a:gridCol w="385506"/>
                <a:gridCol w="385506"/>
                <a:gridCol w="385506"/>
                <a:gridCol w="385506"/>
                <a:gridCol w="385506"/>
                <a:gridCol w="385506"/>
                <a:gridCol w="385506"/>
                <a:gridCol w="385506"/>
                <a:gridCol w="385506"/>
                <a:gridCol w="385506"/>
                <a:gridCol w="892170"/>
              </a:tblGrid>
              <a:tr h="18971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SR Domain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6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SR Aging (Above 5 Days)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829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8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17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18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Grand Total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Payroll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37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38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28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8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566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Workforce Administration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48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299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Common Benefits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Health &amp; Welfare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8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86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Absence Mgmt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Defined Benefits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Learning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Recruiting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37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Time &amp; Attendance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Records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Tax &amp; Accounting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Compensation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Defined Contribution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Garnishments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 HR Pro CAN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6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 HR Pro US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Career Development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Stock/Shares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 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Grand Total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268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200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185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110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89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74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83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57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48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41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42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27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1395</a:t>
                      </a:r>
                    </a:p>
                  </a:txBody>
                  <a:tcPr marL="9507" marR="9507" marT="95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811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559679"/>
              </p:ext>
            </p:extLst>
          </p:nvPr>
        </p:nvGraphicFramePr>
        <p:xfrm>
          <a:off x="152400" y="357416"/>
          <a:ext cx="8763000" cy="4347929"/>
        </p:xfrm>
        <a:graphic>
          <a:graphicData uri="http://schemas.openxmlformats.org/drawingml/2006/table">
            <a:tbl>
              <a:tblPr/>
              <a:tblGrid>
                <a:gridCol w="909598"/>
                <a:gridCol w="725513"/>
                <a:gridCol w="1515997"/>
                <a:gridCol w="768826"/>
                <a:gridCol w="1388761"/>
                <a:gridCol w="1007055"/>
                <a:gridCol w="1570138"/>
                <a:gridCol w="877112"/>
              </a:tblGrid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Number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SR Number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Team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Type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Completion Date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Due Date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Owner Name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Missed By Days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3-YKPJQG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3-2090634231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5/3/2018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INTERFACE MANAGER, BMO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17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3-Y5XZ7W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3-2065833351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UnAssigned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4/5/2018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LOTHARP, QUINITA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12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3-Y9BWPV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3-2068931832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SOLANO, ARIEL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3-Y90390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3-2070970736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UnAssigned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CUSHING, VIRGINIA CATHERINE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10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3-Y6DIMX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3-2066558323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(AE Benefits)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4/13/2018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4/5/2018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MAUREAYE, SANDINA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3-YLQQVM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3-2092369801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NARAYYA, TOOLSEE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3-YCKQBA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3-2076972594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4/30/2018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DIALLO, MARIAMA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7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3-YORX69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3-2092494791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UnAssigned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SALUJA, VISHAL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3-YORX6F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3-2092494791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UnAssigned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SALUJA, VISHAL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3-Y5GJZ7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3-1906561161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YOUNG, HENRY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3-YSAG4U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3-2103366484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GNN Contact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4/20/2018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PAUL, ARUN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3-YTU0G3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3-2105959050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India Payroll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4/20/2018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BMOPAYQA, A-QUEUE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3-Y5AW3T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3-2064756088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4/5/2018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SOHUN, BEGUM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3-Y6QXOS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3-2067184391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4/10/2018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NARAYYA, TOOLSEE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3-YBZFO0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3-2075978920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4/12/2018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4/11/2018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CATUNGAL, LOUELLA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3-YA99R1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3-2072444191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MACIAS, MARIA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3-YKMKLO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3-2090495431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DJEDI, MARIE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3-Y8R1N8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3-2070548751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4/18/2018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YOUNG, HENRY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3-YHBX8P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3-2084076999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4/18/2018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BELGRAVE, JOEL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3-YLW7FB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3-2084537977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4/18/2018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MACIAS, MARIA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3-YOY23W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3-2097749620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4/18/2018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CHANDRABALAN, NIROSHAN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3-YESUTI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3-2069482180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4/20/2018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KENNEPOHL, CHRISTOPHER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3-YHG9ZA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3-2085162881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4/20/2018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4/19/2018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CHANDRABALAN, NIROSHAN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39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3-YQQ7UG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3-2099552939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4/23/2018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KAYE, KERISHA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itle 4"/>
          <p:cNvSpPr txBox="1">
            <a:spLocks/>
          </p:cNvSpPr>
          <p:nvPr/>
        </p:nvSpPr>
        <p:spPr bwMode="auto">
          <a:xfrm>
            <a:off x="164773" y="-88316"/>
            <a:ext cx="8229600" cy="445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en-US" sz="3000" kern="1200" dirty="0">
                <a:solidFill>
                  <a:schemeClr val="tx1"/>
                </a:solidFill>
                <a:latin typeface="+mj-lt"/>
                <a:ea typeface="ＭＳ Ｐゴシック" charset="0"/>
                <a:cs typeface="FS Thrive Elliot Heavy"/>
              </a:defRPr>
            </a:lvl1pPr>
            <a:lvl2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2pPr>
            <a:lvl3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3pPr>
            <a:lvl4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4pPr>
            <a:lvl5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5pPr>
            <a:lvl6pPr marL="4572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6pPr>
            <a:lvl7pPr marL="9144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7pPr>
            <a:lvl8pPr marL="13716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8pPr>
            <a:lvl9pPr marL="18288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9pPr>
          </a:lstStyle>
          <a:p>
            <a:r>
              <a:rPr lang="en-US" sz="1400" b="1" dirty="0"/>
              <a:t>Call back Activity Performance – </a:t>
            </a:r>
            <a:r>
              <a:rPr lang="en-US" sz="1400" b="1" dirty="0" smtClean="0"/>
              <a:t>Apr’ 2018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90140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162121"/>
              </p:ext>
            </p:extLst>
          </p:nvPr>
        </p:nvGraphicFramePr>
        <p:xfrm>
          <a:off x="152400" y="357418"/>
          <a:ext cx="8839198" cy="3814524"/>
        </p:xfrm>
        <a:graphic>
          <a:graphicData uri="http://schemas.openxmlformats.org/drawingml/2006/table">
            <a:tbl>
              <a:tblPr/>
              <a:tblGrid>
                <a:gridCol w="917507"/>
                <a:gridCol w="731821"/>
                <a:gridCol w="1529179"/>
                <a:gridCol w="775511"/>
                <a:gridCol w="1400837"/>
                <a:gridCol w="1015812"/>
                <a:gridCol w="1583792"/>
                <a:gridCol w="884739"/>
              </a:tblGrid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Number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SR Number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Team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Type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Completion Date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Due Date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Activity Owner Name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Missed By Days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3-YPJ2QQ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3-1904539335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4/25/2018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BROWN, ADRIANNE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3-YM0LQ3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3-2064727332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4/25/2018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BROWN, ADRIANNE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3-YQYKZ7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3-2085042015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4/25/2018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BROWN, ADRIANNE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3-YT2J0C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3-2092574521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4/25/2018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KAYE, KERISHA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3-YZSOR8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3-2115974991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4/25/2018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DE MARZO, ANDREW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3-YTNPWZ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3-2088076254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KAYE, KERISHA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3-YX8E0R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3-2099694434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SOHUN, BEGUM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3-YTER9R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3-2101680017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SOHUN, BEGUM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3-YX8E43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3-2105109467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SOHUN, BEGUM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3-YWRBUT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3-2107029256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4/26/2018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SOHUN, BEGUM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3-YZE084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3-2092829751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5/1/2018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4/30/2018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BELGRAVE, JOEL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3-YZPVJ6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3-2115843806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5/1/2018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4/30/2018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BELGRAVE, JOEL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3-YX1WZQ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3-2104070781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5/3/2018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5/2/2018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SOHUN, BEGUM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3-YZE0EV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3-2115290079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5/3/2018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5/2/2018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SOHUN, BEGUM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3-Z4B5JT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3-2123554838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5/3/2018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5/2/2018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UWAHIRIWE, GERMAIN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3-Z4ILW8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3-2123902804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Toronto Service Centre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5/3/2018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5/2/2018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SOHUN, BEGUM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3-YU9BXO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3-2106673831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5/4/2018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5/3/2018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YOUNG, HENRY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3-YYODAT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3-2005624241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FERNANDES, GAVIN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3-Z579AV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3-2025877061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5/6/2018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FERNANDES, GAVIN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16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3-YXZTSH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3-2066841481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Service Centre (Benefits &amp; DB)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Call Back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5/8/2018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5/7/2018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YOUNG, HENRY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/>
                        </a:rPr>
                        <a:t>1</a:t>
                      </a:r>
                    </a:p>
                  </a:txBody>
                  <a:tcPr marL="7629" marR="7629" marT="762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itle 4"/>
          <p:cNvSpPr txBox="1">
            <a:spLocks/>
          </p:cNvSpPr>
          <p:nvPr/>
        </p:nvSpPr>
        <p:spPr bwMode="auto">
          <a:xfrm>
            <a:off x="164773" y="-88316"/>
            <a:ext cx="8229600" cy="4457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lang="en-US" sz="3000" kern="1200" dirty="0">
                <a:solidFill>
                  <a:schemeClr val="tx1"/>
                </a:solidFill>
                <a:latin typeface="+mj-lt"/>
                <a:ea typeface="ＭＳ Ｐゴシック" charset="0"/>
                <a:cs typeface="FS Thrive Elliot Heavy"/>
              </a:defRPr>
            </a:lvl1pPr>
            <a:lvl2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2pPr>
            <a:lvl3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3pPr>
            <a:lvl4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4pPr>
            <a:lvl5pPr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5pPr>
            <a:lvl6pPr marL="4572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6pPr>
            <a:lvl7pPr marL="9144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7pPr>
            <a:lvl8pPr marL="13716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8pPr>
            <a:lvl9pPr marL="1828800" algn="l" defTabSz="457200" rtl="0" eaLnBrk="1" fontAlgn="base" hangingPunct="1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FS Thrive Elliot Heavy" charset="0"/>
                <a:ea typeface="ＭＳ Ｐゴシック" charset="0"/>
              </a:defRPr>
            </a:lvl9pPr>
          </a:lstStyle>
          <a:p>
            <a:r>
              <a:rPr lang="en-US" sz="1400" b="1" dirty="0"/>
              <a:t>Call back Activity Performance – </a:t>
            </a:r>
            <a:r>
              <a:rPr lang="en-US" sz="1400" b="1" dirty="0" smtClean="0"/>
              <a:t>Apr’ 2018</a:t>
            </a:r>
            <a:endParaRPr lang="en-US" sz="18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309277" y="4311501"/>
            <a:ext cx="8502367" cy="289688"/>
          </a:xfrm>
          <a:prstGeom prst="roundRect">
            <a:avLst/>
          </a:prstGeom>
          <a:solidFill>
            <a:sysClr val="window" lastClr="FFFFFF"/>
          </a:solidFill>
          <a:ln w="9525" cap="flat" cmpd="sng" algn="ctr">
            <a:solidFill>
              <a:schemeClr val="tx1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S Thrive Elliot"/>
              </a:rPr>
              <a:t>Total 44 Call backs missed in the month of April’ 2018</a:t>
            </a:r>
          </a:p>
        </p:txBody>
      </p:sp>
    </p:spTree>
    <p:extLst>
      <p:ext uri="{BB962C8B-B14F-4D97-AF65-F5344CB8AC3E}">
        <p14:creationId xmlns:p14="http://schemas.microsoft.com/office/powerpoint/2010/main" val="314822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5818909" y="2544117"/>
            <a:ext cx="3034950" cy="206155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 smtClean="0">
                <a:solidFill>
                  <a:srgbClr val="FF0000"/>
                </a:solidFill>
              </a:rPr>
              <a:t>Observations – Apr’ 2018 </a:t>
            </a:r>
          </a:p>
          <a:p>
            <a:pPr algn="ctr"/>
            <a:endParaRPr lang="en-US" sz="1000" dirty="0" smtClean="0">
              <a:solidFill>
                <a:schemeClr val="tx1"/>
              </a:solidFill>
            </a:endParaRPr>
          </a:p>
          <a:p>
            <a:pPr algn="ctr"/>
            <a:endParaRPr lang="en-US" sz="1000" dirty="0" smtClean="0">
              <a:solidFill>
                <a:schemeClr val="tx1"/>
              </a:solidFill>
            </a:endParaRPr>
          </a:p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OSAT – W/CCR got decreased by </a:t>
            </a:r>
            <a:r>
              <a:rPr lang="en-US" sz="900" b="1" dirty="0" smtClean="0">
                <a:solidFill>
                  <a:schemeClr val="tx1"/>
                </a:solidFill>
              </a:rPr>
              <a:t>3.01%</a:t>
            </a:r>
          </a:p>
          <a:p>
            <a:pPr algn="ctr"/>
            <a:endParaRPr lang="en-US" sz="900" dirty="0" smtClean="0">
              <a:solidFill>
                <a:schemeClr val="tx1"/>
              </a:solidFill>
            </a:endParaRPr>
          </a:p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OSAT – W/SC got decreased </a:t>
            </a:r>
            <a:r>
              <a:rPr lang="en-US" sz="900" dirty="0">
                <a:solidFill>
                  <a:schemeClr val="tx1"/>
                </a:solidFill>
              </a:rPr>
              <a:t>by </a:t>
            </a:r>
            <a:r>
              <a:rPr lang="en-US" sz="900" b="1" dirty="0" smtClean="0">
                <a:solidFill>
                  <a:schemeClr val="tx1"/>
                </a:solidFill>
              </a:rPr>
              <a:t>1.87%</a:t>
            </a:r>
          </a:p>
          <a:p>
            <a:pPr algn="ctr"/>
            <a:endParaRPr lang="en-US" sz="900" b="1" dirty="0">
              <a:solidFill>
                <a:schemeClr val="tx1"/>
              </a:solidFill>
            </a:endParaRPr>
          </a:p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A lot of effort  </a:t>
            </a:r>
            <a:r>
              <a:rPr lang="en-US" sz="900" dirty="0">
                <a:solidFill>
                  <a:schemeClr val="tx1"/>
                </a:solidFill>
              </a:rPr>
              <a:t>got </a:t>
            </a:r>
            <a:r>
              <a:rPr lang="en-US" sz="900" dirty="0" smtClean="0">
                <a:solidFill>
                  <a:schemeClr val="tx1"/>
                </a:solidFill>
              </a:rPr>
              <a:t>increased </a:t>
            </a:r>
            <a:r>
              <a:rPr lang="en-US" sz="900" dirty="0">
                <a:solidFill>
                  <a:schemeClr val="tx1"/>
                </a:solidFill>
              </a:rPr>
              <a:t>by </a:t>
            </a:r>
            <a:r>
              <a:rPr lang="en-US" sz="900" b="1" dirty="0" smtClean="0">
                <a:solidFill>
                  <a:schemeClr val="tx1"/>
                </a:solidFill>
              </a:rPr>
              <a:t>3.67%</a:t>
            </a:r>
            <a:endParaRPr lang="en-US" sz="900" b="1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7795" y="8883"/>
            <a:ext cx="432045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Customer Satisfaction and Effort Analysis</a:t>
            </a:r>
            <a:endParaRPr lang="en-US" sz="14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72089"/>
              </p:ext>
            </p:extLst>
          </p:nvPr>
        </p:nvGraphicFramePr>
        <p:xfrm>
          <a:off x="5895111" y="381000"/>
          <a:ext cx="2892110" cy="1959201"/>
        </p:xfrm>
        <a:graphic>
          <a:graphicData uri="http://schemas.openxmlformats.org/drawingml/2006/table">
            <a:tbl>
              <a:tblPr firstRow="1" bandRow="1"/>
              <a:tblGrid>
                <a:gridCol w="1446055"/>
                <a:gridCol w="1446055"/>
              </a:tblGrid>
              <a:tr h="211667">
                <a:tc gridSpan="2"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April’ 2018</a:t>
                      </a:r>
                    </a:p>
                  </a:txBody>
                  <a:tcPr marL="7897" marR="7897" marT="78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rtl="0" fontAlgn="ctr"/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FS Thrive Elliot"/>
                      </a:endParaRPr>
                    </a:p>
                  </a:txBody>
                  <a:tcPr marL="7897" marR="7897" marT="78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24691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OSAT W/ </a:t>
                      </a:r>
                      <a:r>
                        <a:rPr lang="en-US" sz="105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CCR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FS Thrive Elliot"/>
                      </a:endParaRPr>
                    </a:p>
                  </a:txBody>
                  <a:tcPr marL="7897" marR="7897" marT="78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1" i="0" u="none" strike="noStrike" dirty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OSAT W/ </a:t>
                      </a:r>
                      <a:r>
                        <a:rPr lang="en-US" sz="105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SC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FS Thrive Elliot"/>
                      </a:endParaRPr>
                    </a:p>
                  </a:txBody>
                  <a:tcPr marL="7897" marR="7897" marT="78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002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Total Responses: </a:t>
                      </a: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409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FS Thrive Elliot"/>
                      </a:endParaRPr>
                    </a:p>
                  </a:txBody>
                  <a:tcPr marL="7897" marR="7897" marT="78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Total Responses: </a:t>
                      </a: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409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FS Thrive Elliot"/>
                      </a:endParaRPr>
                    </a:p>
                  </a:txBody>
                  <a:tcPr marL="7897" marR="7897" marT="78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002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Dissatisfied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1-3: </a:t>
                      </a: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63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FS Thrive Elliot"/>
                      </a:endParaRPr>
                    </a:p>
                  </a:txBody>
                  <a:tcPr marL="7897" marR="7897" marT="78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Dissatisfied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1-3: </a:t>
                      </a: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85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FS Thrive Elliot"/>
                      </a:endParaRPr>
                    </a:p>
                  </a:txBody>
                  <a:tcPr marL="7897" marR="7897" marT="78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002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Satisfied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4-6: </a:t>
                      </a: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346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FS Thrive Elliot"/>
                      </a:endParaRPr>
                    </a:p>
                  </a:txBody>
                  <a:tcPr marL="7897" marR="7897" marT="789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Satisfied </a:t>
                      </a: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4-6: </a:t>
                      </a:r>
                      <a:r>
                        <a:rPr 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S Thrive Elliot"/>
                        </a:rPr>
                        <a:t>324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FS Thrive Elliot"/>
                      </a:endParaRPr>
                    </a:p>
                  </a:txBody>
                  <a:tcPr marL="7897" marR="7897" marT="789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6001089"/>
              </p:ext>
            </p:extLst>
          </p:nvPr>
        </p:nvGraphicFramePr>
        <p:xfrm>
          <a:off x="304800" y="361950"/>
          <a:ext cx="5257800" cy="21821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5699492"/>
              </p:ext>
            </p:extLst>
          </p:nvPr>
        </p:nvGraphicFramePr>
        <p:xfrm>
          <a:off x="304800" y="2647950"/>
          <a:ext cx="5257800" cy="2209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8800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7795" y="8883"/>
            <a:ext cx="329733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Voice Of </a:t>
            </a:r>
            <a:r>
              <a:rPr lang="en-US" sz="1400" b="1" dirty="0" smtClean="0"/>
              <a:t>Customer – Apr’ 2018</a:t>
            </a:r>
            <a:endParaRPr lang="en-US" sz="1400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219882"/>
              </p:ext>
            </p:extLst>
          </p:nvPr>
        </p:nvGraphicFramePr>
        <p:xfrm>
          <a:off x="381000" y="438150"/>
          <a:ext cx="4038600" cy="1981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711273"/>
              </p:ext>
            </p:extLst>
          </p:nvPr>
        </p:nvGraphicFramePr>
        <p:xfrm>
          <a:off x="4800600" y="438150"/>
          <a:ext cx="3990975" cy="1981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6525071"/>
              </p:ext>
            </p:extLst>
          </p:nvPr>
        </p:nvGraphicFramePr>
        <p:xfrm>
          <a:off x="381000" y="2724150"/>
          <a:ext cx="4038600" cy="2057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7373236"/>
              </p:ext>
            </p:extLst>
          </p:nvPr>
        </p:nvGraphicFramePr>
        <p:xfrm>
          <a:off x="4800600" y="2724150"/>
          <a:ext cx="3962400" cy="1981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492007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6201" y="57150"/>
            <a:ext cx="17584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 smtClean="0"/>
              <a:t>Service Level Results </a:t>
            </a:r>
            <a:endParaRPr lang="en-US" sz="1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7684191"/>
              </p:ext>
            </p:extLst>
          </p:nvPr>
        </p:nvGraphicFramePr>
        <p:xfrm>
          <a:off x="457200" y="429610"/>
          <a:ext cx="8305800" cy="770540"/>
        </p:xfrm>
        <a:graphic>
          <a:graphicData uri="http://schemas.openxmlformats.org/drawingml/2006/table">
            <a:tbl>
              <a:tblPr/>
              <a:tblGrid>
                <a:gridCol w="1507365"/>
                <a:gridCol w="3285619"/>
                <a:gridCol w="943741"/>
                <a:gridCol w="943741"/>
                <a:gridCol w="576732"/>
                <a:gridCol w="1048602"/>
              </a:tblGrid>
              <a:tr h="20101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Metric Category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ndale WT"/>
                      </a:endParaRPr>
                    </a:p>
                  </a:txBody>
                  <a:tcPr marL="9525" marR="9525" marT="71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Metric Name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Metric Type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Prior Month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Target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Metric Result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898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 Metrics</a:t>
                      </a:r>
                    </a:p>
                  </a:txBody>
                  <a:tcPr marL="9525" marR="9525" marT="71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sng" strike="noStrike">
                          <a:solidFill>
                            <a:srgbClr val="0000FF"/>
                          </a:solidFill>
                          <a:effectLst/>
                          <a:latin typeface="Andale WT"/>
                        </a:rPr>
                        <a:t>Abandonment Rate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Standard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April 18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5.00%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sng" strike="noStrike">
                          <a:solidFill>
                            <a:srgbClr val="FFFFFF"/>
                          </a:solidFill>
                          <a:effectLst/>
                          <a:latin typeface="Andale WT"/>
                        </a:rPr>
                        <a:t>9.29%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1898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 Metrics</a:t>
                      </a:r>
                    </a:p>
                  </a:txBody>
                  <a:tcPr marL="9525" marR="9525" marT="71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sng" strike="noStrike">
                          <a:solidFill>
                            <a:srgbClr val="0000FF"/>
                          </a:solidFill>
                          <a:effectLst/>
                          <a:latin typeface="Andale WT"/>
                        </a:rPr>
                        <a:t>Adjusted Service Level (Wait Time) - 30 Seconds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Standard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April 18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80.00%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sng" strike="noStrike">
                          <a:solidFill>
                            <a:srgbClr val="FFFFFF"/>
                          </a:solidFill>
                          <a:effectLst/>
                          <a:latin typeface="Andale WT"/>
                        </a:rPr>
                        <a:t>63.39%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1898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 Metrics</a:t>
                      </a:r>
                    </a:p>
                  </a:txBody>
                  <a:tcPr marL="9525" marR="9525" marT="714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sng" strike="noStrike" dirty="0">
                          <a:solidFill>
                            <a:srgbClr val="0000FF"/>
                          </a:solidFill>
                          <a:effectLst/>
                          <a:latin typeface="Andale WT"/>
                        </a:rPr>
                        <a:t>Service Level (Wait Time) - 30 Seconds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Standard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April 18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80.00%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sng" strike="noStrike" dirty="0">
                          <a:solidFill>
                            <a:srgbClr val="FFFFFF"/>
                          </a:solidFill>
                          <a:effectLst/>
                          <a:latin typeface="Andale WT"/>
                        </a:rPr>
                        <a:t>63.39%</a:t>
                      </a:r>
                    </a:p>
                  </a:txBody>
                  <a:tcPr marL="9525" marR="9525" marT="71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4322598"/>
              </p:ext>
            </p:extLst>
          </p:nvPr>
        </p:nvGraphicFramePr>
        <p:xfrm>
          <a:off x="457200" y="1504950"/>
          <a:ext cx="8305800" cy="312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2599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7795" y="8883"/>
            <a:ext cx="349207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1400" b="1" dirty="0">
                <a:solidFill>
                  <a:srgbClr val="000000"/>
                </a:solidFill>
                <a:latin typeface="FS Thrive Elliot"/>
              </a:rPr>
              <a:t>Customer Effort Insights </a:t>
            </a:r>
            <a:r>
              <a:rPr lang="en-US" sz="1400" b="1" dirty="0" smtClean="0">
                <a:solidFill>
                  <a:srgbClr val="000000"/>
                </a:solidFill>
                <a:latin typeface="FS Thrive Elliot"/>
              </a:rPr>
              <a:t>Apr’ </a:t>
            </a:r>
            <a:r>
              <a:rPr lang="en-US" sz="1400" b="1" dirty="0">
                <a:solidFill>
                  <a:srgbClr val="000000"/>
                </a:solidFill>
                <a:latin typeface="FS Thrive Elliot"/>
              </a:rPr>
              <a:t>18</a:t>
            </a:r>
          </a:p>
        </p:txBody>
      </p:sp>
      <p:graphicFrame>
        <p:nvGraphicFramePr>
          <p:cNvPr id="5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493206"/>
              </p:ext>
            </p:extLst>
          </p:nvPr>
        </p:nvGraphicFramePr>
        <p:xfrm>
          <a:off x="457200" y="2419350"/>
          <a:ext cx="8229600" cy="2190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316639"/>
            <a:ext cx="4038600" cy="202651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91050" y="316660"/>
            <a:ext cx="4095749" cy="20264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615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736076"/>
              </p:ext>
            </p:extLst>
          </p:nvPr>
        </p:nvGraphicFramePr>
        <p:xfrm>
          <a:off x="107321" y="742951"/>
          <a:ext cx="8884279" cy="3561075"/>
        </p:xfrm>
        <a:graphic>
          <a:graphicData uri="http://schemas.openxmlformats.org/drawingml/2006/table">
            <a:tbl>
              <a:tblPr/>
              <a:tblGrid>
                <a:gridCol w="8884279"/>
              </a:tblGrid>
              <a:tr h="13060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Focus </a:t>
                      </a:r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Area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02" marR="1502" marT="1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388992"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0" i="0" u="none" strike="noStrike" dirty="0" smtClean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Service Level</a:t>
                      </a:r>
                    </a:p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0" i="0" u="none" strike="noStrike" dirty="0" smtClean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02" marR="1502" marT="1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07"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Problem Overview</a:t>
                      </a:r>
                    </a:p>
                  </a:txBody>
                  <a:tcPr marL="1502" marR="1502" marT="1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388992"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Service</a:t>
                      </a:r>
                      <a:r>
                        <a:rPr lang="en-US" sz="900" b="0" i="0" u="none" strike="noStrike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level target </a:t>
                      </a:r>
                      <a:r>
                        <a:rPr lang="en-US" sz="900" b="0" i="0" u="none" strike="noStrike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was  </a:t>
                      </a:r>
                      <a:r>
                        <a:rPr lang="en-US" sz="900" b="0" i="0" u="none" strike="noStrike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missed in the month of Feb, Mar &amp; Apr’ 2018</a:t>
                      </a:r>
                    </a:p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0" i="0" u="none" strike="noStrike" kern="1200" baseline="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2" marR="1502" marT="1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07"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Supporting Data</a:t>
                      </a:r>
                    </a:p>
                  </a:txBody>
                  <a:tcPr marL="1502" marR="1502" marT="1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841166"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0" i="0" u="none" strike="noStrike" baseline="0" dirty="0" smtClean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  <a:p>
                      <a:pPr marL="0" marR="0" indent="0" algn="ctr" defTabSz="457200" rtl="0" eaLnBrk="1" fontAlgn="ctr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73.03%  was the Adjusted Service Level in the month of Feb’ 2018</a:t>
                      </a:r>
                    </a:p>
                    <a:p>
                      <a:pPr marL="0" marR="0" indent="0" algn="ctr" defTabSz="457200" rtl="0" eaLnBrk="1" fontAlgn="ctr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74.03%  was the Adjusted Service Level in the month of Mar’ 2018</a:t>
                      </a:r>
                    </a:p>
                    <a:p>
                      <a:pPr marL="0" marR="0" indent="0" algn="ctr" defTabSz="457200" rtl="0" eaLnBrk="1" fontAlgn="ctr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i="0" u="none" strike="noStrike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63.39%  was the Adjusted Service Level in the month of Apr’ 2018</a:t>
                      </a:r>
                      <a:endParaRPr lang="en-US" sz="900" b="0" i="0" u="none" strike="noStrike" baseline="0" dirty="0" smtClean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0" i="0" u="none" strike="noStrike" baseline="0" dirty="0" smtClean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02" marR="1502" marT="1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0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Potential Solution</a:t>
                      </a:r>
                      <a:endParaRPr 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1502" marR="1502" marT="150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1287421">
                <a:tc>
                  <a:txBody>
                    <a:bodyPr/>
                    <a:lstStyle/>
                    <a:p>
                      <a:pPr lvl="0" algn="ctr">
                        <a:lnSpc>
                          <a:spcPct val="150000"/>
                        </a:lnSpc>
                      </a:pPr>
                      <a:endParaRPr lang="en-US" sz="9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ctr">
                        <a:lnSpc>
                          <a:spcPct val="150000"/>
                        </a:lnSpc>
                      </a:pPr>
                      <a:r>
                        <a:rPr lang="en-US" sz="9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Capacity manager to review availability for queues</a:t>
                      </a:r>
                      <a:r>
                        <a:rPr lang="en-US" sz="90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</a:t>
                      </a:r>
                      <a:r>
                        <a:rPr lang="en-US" sz="900" dirty="0" smtClean="0"/>
                        <a:t>01881EBB, 01881EP, 01881HBP &amp; 01881HBB</a:t>
                      </a:r>
                      <a:endParaRPr lang="en-US" sz="9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ctr">
                        <a:lnSpc>
                          <a:spcPct val="150000"/>
                        </a:lnSpc>
                      </a:pPr>
                      <a:r>
                        <a:rPr lang="en-US" sz="9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Teams/CCRs with less  occupancy</a:t>
                      </a:r>
                      <a:r>
                        <a:rPr lang="en-US" sz="90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be utilized to drive business results . </a:t>
                      </a:r>
                    </a:p>
                    <a:p>
                      <a:pPr lvl="0" algn="ctr">
                        <a:lnSpc>
                          <a:spcPct val="150000"/>
                        </a:lnSpc>
                      </a:pPr>
                      <a:r>
                        <a:rPr lang="en-US" sz="90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</a:t>
                      </a:r>
                      <a:r>
                        <a:rPr lang="en-US" sz="900" dirty="0" smtClean="0"/>
                        <a:t>ull utilization of  the other</a:t>
                      </a:r>
                      <a:r>
                        <a:rPr lang="en-US" sz="900" baseline="0" dirty="0" smtClean="0"/>
                        <a:t> </a:t>
                      </a:r>
                      <a:r>
                        <a:rPr lang="en-US" sz="9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Teams/CCRs  for queues</a:t>
                      </a:r>
                      <a:r>
                        <a:rPr lang="en-US" sz="90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with high call volume </a:t>
                      </a:r>
                      <a:r>
                        <a:rPr lang="en-US" sz="900" dirty="0" smtClean="0"/>
                        <a:t>by cross training</a:t>
                      </a:r>
                      <a:r>
                        <a:rPr lang="en-US" sz="900" baseline="0" dirty="0" smtClean="0"/>
                        <a:t> can help improve Service Level.</a:t>
                      </a:r>
                      <a:r>
                        <a:rPr lang="en-US" sz="9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Improvements to Schedule Adherence  &amp; Shrinkage may help achieve the Service Level.</a:t>
                      </a:r>
                      <a:endParaRPr lang="en-US" sz="90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502" marR="1502" marT="1502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97796" y="8883"/>
            <a:ext cx="21228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1400" b="1" dirty="0">
                <a:solidFill>
                  <a:srgbClr val="000000"/>
                </a:solidFill>
                <a:latin typeface="FS Thrive Elliot"/>
              </a:rPr>
              <a:t>Potential Solutions</a:t>
            </a:r>
            <a:endParaRPr lang="en-US" sz="1400" dirty="0">
              <a:solidFill>
                <a:srgbClr val="000000"/>
              </a:solidFill>
              <a:latin typeface="FS Thrive Elliot"/>
            </a:endParaRPr>
          </a:p>
        </p:txBody>
      </p:sp>
    </p:spTree>
    <p:extLst>
      <p:ext uri="{BB962C8B-B14F-4D97-AF65-F5344CB8AC3E}">
        <p14:creationId xmlns:p14="http://schemas.microsoft.com/office/powerpoint/2010/main" val="104182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13664"/>
              </p:ext>
            </p:extLst>
          </p:nvPr>
        </p:nvGraphicFramePr>
        <p:xfrm>
          <a:off x="457200" y="514350"/>
          <a:ext cx="8153405" cy="4038591"/>
        </p:xfrm>
        <a:graphic>
          <a:graphicData uri="http://schemas.openxmlformats.org/drawingml/2006/table">
            <a:tbl>
              <a:tblPr/>
              <a:tblGrid>
                <a:gridCol w="627185"/>
                <a:gridCol w="627185"/>
                <a:gridCol w="627185"/>
                <a:gridCol w="627185"/>
                <a:gridCol w="627185"/>
                <a:gridCol w="627185"/>
                <a:gridCol w="627185"/>
                <a:gridCol w="627185"/>
                <a:gridCol w="627185"/>
                <a:gridCol w="627185"/>
                <a:gridCol w="627185"/>
                <a:gridCol w="627185"/>
                <a:gridCol w="627185"/>
              </a:tblGrid>
              <a:tr h="4130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Queue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Adjusted Service Level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Calls Received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Calls Answered - Client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Calls Abandoned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Speed to Answer 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Abandon</a:t>
                      </a:r>
                    </a:p>
                    <a:p>
                      <a:pPr algn="ctr" fontAlgn="ctr"/>
                      <a:r>
                        <a:rPr lang="en-US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 </a:t>
                      </a:r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Rate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Handle Time 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Talk Time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Hold Time - Client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</a:t>
                      </a:r>
                      <a:endParaRPr lang="en-US" sz="700" b="1" i="0" u="none" strike="noStrike" dirty="0" smtClean="0">
                        <a:solidFill>
                          <a:srgbClr val="000000"/>
                        </a:solidFill>
                        <a:effectLst/>
                        <a:latin typeface="Andale WT"/>
                      </a:endParaRPr>
                    </a:p>
                    <a:p>
                      <a:pPr algn="ctr" fontAlgn="ctr"/>
                      <a:r>
                        <a:rPr lang="en-US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Work </a:t>
                      </a:r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Time  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Calls Transferred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Outbound Calls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01881EBP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83.84%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2,356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2,284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3.06%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00:07:44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00:06:23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00:01:07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590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01881EBB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55.75%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2,077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1,912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165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00:02:37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7.94%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00:09:38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00:06:33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00:02:27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582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01881EP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59.43%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1,560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1,474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86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00:02:41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5.51%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00:07:46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00:05:42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00:01:36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488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01881HBP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61.56%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1,243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1,038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205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00:03:25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16.49%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00:07:43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00:06:04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00:01:17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304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01881HBB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53.82%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1,129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955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174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00:04:24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15.41%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00:07:11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00:05:39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00:01:01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379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01881EPQ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83.51%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872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849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00:01:00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2.64%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00:07:51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00:06:26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00:01:11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169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01881ERB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96.33%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723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708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2.07%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00:08:59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00:08:31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215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01881BMOP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67.33%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719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707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1.67%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00:07:17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00:05:46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00:01:07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211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01881EBO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42.61%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719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636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83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00:03:23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11.54%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00:07:15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00:06:00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01881EEE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61.40%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627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601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00:01:34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4.15%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00:06:19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00:04:40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00:01:13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287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01881RTE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25.98%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620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512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108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00:06:46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17.42%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00:13:30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00:10:49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00:01:57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96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01881HBI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39.42%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565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482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83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00:03:41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14.69%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00:07:10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00:05:51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95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01881ETA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86.19%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401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391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2.49%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00:09:16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00:07:31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00:01:31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01881HS1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86.28%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401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379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5.49%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00:05:08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00:04:11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184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01881EWF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81.55%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348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336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3.45%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00:07:53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00:06:18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00:01:21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90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01881HEE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58.28%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307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290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00:01:30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5.54%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00:07:20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00:05:03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00:01:35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97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01881FBP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32.58%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285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221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64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00:05:05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22.46%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00:08:12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00:07:07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01881BLG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78.34%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282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277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00:01:12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1.77%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00:08:25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00:06:50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00:01:24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01881LBE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27.17%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219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173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46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00:08:39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21.00%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00:10:37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00:07:21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00:02:37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01881HTA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63.07%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216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176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40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00:03:13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18.52%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00:09:04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00:06:56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00:01:42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00:00:25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01881FBB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46.51%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204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172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32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00:04:46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15.69%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00:09:57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00:06:40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00:02:49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01881HWF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53.99%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203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163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40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00:04:01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19.70%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00:06:29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00:04:49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00:01:13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00:00:26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76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01881ENB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45.56%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197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180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17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00:03:38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8.63%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00:07:23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00:05:49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00:00:54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00:00:39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43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90" marR="5190" marT="519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97796" y="8883"/>
            <a:ext cx="21228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Queue Wise Report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4298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6761600"/>
              </p:ext>
            </p:extLst>
          </p:nvPr>
        </p:nvGraphicFramePr>
        <p:xfrm>
          <a:off x="457206" y="361950"/>
          <a:ext cx="8229598" cy="3886207"/>
        </p:xfrm>
        <a:graphic>
          <a:graphicData uri="http://schemas.openxmlformats.org/drawingml/2006/table">
            <a:tbl>
              <a:tblPr/>
              <a:tblGrid>
                <a:gridCol w="633046"/>
                <a:gridCol w="633046"/>
                <a:gridCol w="633046"/>
                <a:gridCol w="633046"/>
                <a:gridCol w="633046"/>
                <a:gridCol w="633046"/>
                <a:gridCol w="633046"/>
                <a:gridCol w="633046"/>
                <a:gridCol w="633046"/>
                <a:gridCol w="633046"/>
                <a:gridCol w="633046"/>
                <a:gridCol w="633046"/>
                <a:gridCol w="633046"/>
              </a:tblGrid>
              <a:tr h="4249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Queue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Adjusted Service Level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Calls Received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Calls Answered - Client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Calls Abandoned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Speed to Answer 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Abandon</a:t>
                      </a:r>
                    </a:p>
                    <a:p>
                      <a:pPr algn="ctr" fontAlgn="ctr"/>
                      <a:r>
                        <a:rPr lang="en-US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Rate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ndale WT"/>
                      </a:endParaRP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Handle Time 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Talk Time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Hold Time - Client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Average Work Time  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Calls Transferred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Outbound Calls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01881RTF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27.33%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185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161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00:06:06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12.97%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00:10:41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00:08:11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00:02:17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01881FP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36.11%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131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108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00:05:04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17.56%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00:08:53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00:06:08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00:02:25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01881FEE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20.00%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114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90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00:07:28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21.05%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00:08:22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00:06:25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00:01:20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01881FBQ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35.09%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00:08:41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25.97%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00:07:58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00:06:20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00:01:12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01881ERE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97.22%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5.26%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00:11:27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00:11:13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01881FWF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32.73%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00:12:29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25.68%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00:08:42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00:07:21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01881FBO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26.92%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00:05:42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21.21%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00:11:01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00:09:10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00:01:13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01881OE2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20.59%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00:06:56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39.29%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00:25:24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00:24:02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00:01:02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01881ESS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61.36%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00:01:59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8.33%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00:06:17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00:04:15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00:01:34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01881LBF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53.13%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00:04:48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23.81%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00:10:07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00:08:24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00:01:25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01881EN1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44.83%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00:06:50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29.27%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00:05:38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00:04:08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00:01:02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01881NBE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70.37%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0.00%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00:08:42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00:06:49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00:01:13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01881ERF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100.00%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0.00%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00:13:49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00:13:21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01881VEN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41.18%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00:03:45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26.09%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00:03:38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00:02:42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01881HLG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88.89%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5.26%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00:09:35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00:07:35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00:01:35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01881FTA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17.65%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00:14:40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10.53%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00:16:01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00:14:35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01881FN2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60.00%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00:06:52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44.44%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00:05:18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00:04:19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01881HS2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87.50%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00:00:24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0.00%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00:05:59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00:04:39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00:01:11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01881NBF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58.33%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00:00:47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7.69%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00:06:09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00:04:33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00:01:24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01881ERN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83.33%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0.00%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00:07:20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00:06:28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00:00:19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01881FNB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37.50%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00:05:16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33.33%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00:08:27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00:07:15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00:00:33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01881OFG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100.00%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12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FF0000"/>
                          </a:solidFill>
                          <a:effectLst/>
                          <a:latin typeface="Andale WT"/>
                        </a:rPr>
                        <a:t>33.33%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00:09:51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00:09:46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00:00:05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01881OFE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n/a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100.00%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00:00:00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0</a:t>
                      </a:r>
                    </a:p>
                  </a:txBody>
                  <a:tcPr marL="5182" marR="5182" marT="518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97796" y="8883"/>
            <a:ext cx="21228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Continue…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4248150"/>
            <a:ext cx="8229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 dirty="0" smtClean="0"/>
              <a:t>34 queues missed on Service Level &amp; Abandonment target in April’ 18</a:t>
            </a:r>
          </a:p>
          <a:p>
            <a:pPr marL="285750" indent="-285750">
              <a:buFontTx/>
              <a:buChar char="-"/>
            </a:pPr>
            <a:r>
              <a:rPr lang="en-US" sz="1400" dirty="0" smtClean="0"/>
              <a:t>Major queues to focus on to improve Service Level &amp; Abandonment rate: 01881EBB</a:t>
            </a:r>
            <a:r>
              <a:rPr lang="en-US" sz="1400" dirty="0"/>
              <a:t>, 01881EP, 01881HBP &amp; </a:t>
            </a:r>
            <a:r>
              <a:rPr lang="en-US" sz="1400" dirty="0" smtClean="0"/>
              <a:t>01881HBB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057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7796" y="8883"/>
            <a:ext cx="21228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Shrinkage – April’ 18</a:t>
            </a:r>
            <a:endParaRPr lang="en-US" sz="1400" dirty="0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89726684"/>
              </p:ext>
            </p:extLst>
          </p:nvPr>
        </p:nvGraphicFramePr>
        <p:xfrm>
          <a:off x="381000" y="342636"/>
          <a:ext cx="8382000" cy="3600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11727" y="4106421"/>
            <a:ext cx="86868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smtClean="0"/>
              <a:t>Above results are after excluding reason codes:  LOA – Webchat – Phone – Project</a:t>
            </a:r>
            <a:endParaRPr lang="en-US" sz="1400" dirty="0"/>
          </a:p>
          <a:p>
            <a:r>
              <a:rPr lang="en-US" sz="1400" dirty="0" smtClean="0"/>
              <a:t>Results include: PTO –</a:t>
            </a:r>
            <a:r>
              <a:rPr lang="en-US" sz="1400" dirty="0"/>
              <a:t> </a:t>
            </a:r>
            <a:r>
              <a:rPr lang="en-US" sz="1400" dirty="0" smtClean="0"/>
              <a:t>Break –</a:t>
            </a:r>
            <a:r>
              <a:rPr lang="en-US" sz="1400" dirty="0"/>
              <a:t> Unplanned Time Off – </a:t>
            </a:r>
            <a:r>
              <a:rPr lang="en-US" sz="1400" dirty="0" smtClean="0"/>
              <a:t>Coaching/Training – Other –</a:t>
            </a:r>
            <a:r>
              <a:rPr lang="en-US" sz="1400" dirty="0"/>
              <a:t> </a:t>
            </a:r>
            <a:r>
              <a:rPr lang="en-US" sz="1400" dirty="0" smtClean="0"/>
              <a:t>Meetings</a:t>
            </a:r>
          </a:p>
        </p:txBody>
      </p:sp>
    </p:spTree>
    <p:extLst>
      <p:ext uri="{BB962C8B-B14F-4D97-AF65-F5344CB8AC3E}">
        <p14:creationId xmlns:p14="http://schemas.microsoft.com/office/powerpoint/2010/main" val="118595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7796" y="8883"/>
            <a:ext cx="21228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Shrinkage</a:t>
            </a:r>
            <a:endParaRPr lang="en-US" sz="1400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973708"/>
              </p:ext>
            </p:extLst>
          </p:nvPr>
        </p:nvGraphicFramePr>
        <p:xfrm>
          <a:off x="5486400" y="316660"/>
          <a:ext cx="3276600" cy="2514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0256755"/>
              </p:ext>
            </p:extLst>
          </p:nvPr>
        </p:nvGraphicFramePr>
        <p:xfrm>
          <a:off x="381000" y="316660"/>
          <a:ext cx="4724400" cy="2514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1996507"/>
              </p:ext>
            </p:extLst>
          </p:nvPr>
        </p:nvGraphicFramePr>
        <p:xfrm>
          <a:off x="381000" y="2952750"/>
          <a:ext cx="4724400" cy="2057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410200" y="3181350"/>
            <a:ext cx="3429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 smtClean="0"/>
              <a:t>Average Shrinkage of the SC was 35.66%  in Apr’ 18</a:t>
            </a:r>
          </a:p>
          <a:p>
            <a:pPr marL="285750" indent="-285750">
              <a:buFontTx/>
              <a:buChar char="-"/>
            </a:pPr>
            <a:endParaRPr lang="en-US" sz="1600" dirty="0" smtClean="0"/>
          </a:p>
          <a:p>
            <a:r>
              <a:rPr lang="en-US" sz="1600" dirty="0" smtClean="0"/>
              <a:t>-    Coaching/Training was the highest  </a:t>
            </a:r>
          </a:p>
          <a:p>
            <a:r>
              <a:rPr lang="en-US" sz="1600" dirty="0" smtClean="0"/>
              <a:t>     Shrinkage contributor followed by  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   Unplanned time off - Apr’18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9902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7794" y="8883"/>
            <a:ext cx="405933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Occupancy &amp; Schedule Adherence</a:t>
            </a:r>
            <a:endParaRPr lang="en-US" sz="14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109410"/>
              </p:ext>
            </p:extLst>
          </p:nvPr>
        </p:nvGraphicFramePr>
        <p:xfrm>
          <a:off x="304800" y="43815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850179"/>
              </p:ext>
            </p:extLst>
          </p:nvPr>
        </p:nvGraphicFramePr>
        <p:xfrm>
          <a:off x="5105400" y="438150"/>
          <a:ext cx="37338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62237" y="3638550"/>
            <a:ext cx="84711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3 out of 4 teams delivered less than 90% schedule adherence in the month of Apr’ 18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3 out of 4 teams were below 55% on Service Level in the month of Apr’ 18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Average occupancy of the SC is 67% in the month of Apr’ 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76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9491103"/>
              </p:ext>
            </p:extLst>
          </p:nvPr>
        </p:nvGraphicFramePr>
        <p:xfrm>
          <a:off x="457200" y="2343150"/>
          <a:ext cx="81534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97794" y="8883"/>
            <a:ext cx="405933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Occupancy &amp; Schedule Adherence </a:t>
            </a:r>
            <a:endParaRPr lang="en-US" sz="1400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7880651"/>
              </p:ext>
            </p:extLst>
          </p:nvPr>
        </p:nvGraphicFramePr>
        <p:xfrm>
          <a:off x="457200" y="361950"/>
          <a:ext cx="8153400" cy="190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96260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722781"/>
              </p:ext>
            </p:extLst>
          </p:nvPr>
        </p:nvGraphicFramePr>
        <p:xfrm>
          <a:off x="6096000" y="514350"/>
          <a:ext cx="2971800" cy="4191012"/>
        </p:xfrm>
        <a:graphic>
          <a:graphicData uri="http://schemas.openxmlformats.org/drawingml/2006/table">
            <a:tbl>
              <a:tblPr/>
              <a:tblGrid>
                <a:gridCol w="796442"/>
                <a:gridCol w="1378916"/>
                <a:gridCol w="796442"/>
              </a:tblGrid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CS TM Name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Agent Name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Shrinkage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Costamagna, Mickael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79.51%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Arora, Shivani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79.32%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Da Silva, Olga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51.64%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Sohun, Begum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49.07%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Singh, Meitankeishangbam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39.05%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Catungal, Louella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38.54%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Sethi, Kirandeep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35.20%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Belgrave, Joel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34.62%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Macias, Maria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34.00%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Ranger, Khristopher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32.50%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Brown, Adrianne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32.27%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Roque, </a:t>
                      </a:r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Maria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ndale WT"/>
                      </a:endParaRP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29.75%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Kennepohl, Christopher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25.41%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Paul, Arun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22.80%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Kaye, Kerisha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21.70%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Tashi, Tenzing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20.96%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Chandrabalan, Niroshan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20.86%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Bhatia, Shikhar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20.81%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Bhatia, Priya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20.48%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Uwahiriwe, Germain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18.57%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Yadav, Swati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13.90%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Gupta, Nancy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12.99%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Pandey, Tina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11.46%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William, Akshay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7.14%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Singh, Sushobhit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6.25%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Chhabra, Parvinder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5.36%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6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Samuel, L.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5.36%</a:t>
                      </a:r>
                    </a:p>
                  </a:txBody>
                  <a:tcPr marL="7130" marR="7130" marT="713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366422" y="264346"/>
            <a:ext cx="2472778" cy="250004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ctr">
              <a:lnSpc>
                <a:spcPts val="2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+mn-lt"/>
                <a:cs typeface="FS Thrive Elliot Regular"/>
              </a:rPr>
              <a:t>Shrinkage</a:t>
            </a:r>
          </a:p>
        </p:txBody>
      </p:sp>
      <p:sp>
        <p:nvSpPr>
          <p:cNvPr id="7" name="Rectangle 6"/>
          <p:cNvSpPr/>
          <p:nvPr/>
        </p:nvSpPr>
        <p:spPr>
          <a:xfrm>
            <a:off x="97793" y="8883"/>
            <a:ext cx="52954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smtClean="0"/>
              <a:t>Occupancy , Schedule Adherence &amp; Shrinkage – Apr’ 2018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2972900"/>
              </p:ext>
            </p:extLst>
          </p:nvPr>
        </p:nvGraphicFramePr>
        <p:xfrm>
          <a:off x="76200" y="492572"/>
          <a:ext cx="3124200" cy="4288986"/>
        </p:xfrm>
        <a:graphic>
          <a:graphicData uri="http://schemas.openxmlformats.org/drawingml/2006/table">
            <a:tbl>
              <a:tblPr/>
              <a:tblGrid>
                <a:gridCol w="1101830"/>
                <a:gridCol w="1078908"/>
                <a:gridCol w="943462"/>
              </a:tblGrid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CS TM Name</a:t>
                      </a:r>
                      <a:endParaRPr 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Andale WT"/>
                      </a:endParaRP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Agent Name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Schedule Adherence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Da Silva, Olga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24.99%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Chandrabalan, Niroshan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28.09%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Kaye, Kerisha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37.51%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Daigneault, Michele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53.68%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Tripathi, Archana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58.73%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Gauthier, Cedric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69.45%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Brown, Kerry-Ann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70.29%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Cadogan, Michael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70.40%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Ranger, Khristopher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71.85%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Belgrave, Joel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78.25%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Nkemaigni, William 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78.91%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Sohun, Begum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79.30%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Alsaadany, Alshimaa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80.19%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Costamagna, Mickael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80.67%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Narayya, Toolsee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81.21%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Kennepohl, Christopher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81.69%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266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Roque, </a:t>
                      </a:r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Maria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ndale WT"/>
                      </a:endParaRP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82.05%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Catungal, Louella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82.69%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Brown, Adrianne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83.76%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Sethi, Kirandeep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83.78%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Uwahiriwe, Germain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84.70%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Djedi, Konga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85.62%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Macias, Maria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87.59%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Yadav, Swati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88.17%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58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Bhatia, Priya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88.38%</a:t>
                      </a:r>
                    </a:p>
                  </a:txBody>
                  <a:tcPr marL="7121" marR="7121" marT="712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62000" y="264346"/>
            <a:ext cx="2472778" cy="250004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2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+mn-lt"/>
                <a:cs typeface="FS Thrive Elliot Regular"/>
              </a:rPr>
              <a:t>CCRs with &lt;90% Schedule Adherence</a:t>
            </a:r>
          </a:p>
          <a:p>
            <a:pPr>
              <a:lnSpc>
                <a:spcPts val="2000"/>
              </a:lnSpc>
            </a:pPr>
            <a:endParaRPr lang="en-US" sz="1000" b="1" dirty="0">
              <a:solidFill>
                <a:srgbClr val="000000"/>
              </a:solidFill>
              <a:latin typeface="+mn-lt"/>
              <a:cs typeface="FS Thrive Elliot Regular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294748"/>
              </p:ext>
            </p:extLst>
          </p:nvPr>
        </p:nvGraphicFramePr>
        <p:xfrm>
          <a:off x="3276600" y="514350"/>
          <a:ext cx="2743200" cy="4267208"/>
        </p:xfrm>
        <a:graphic>
          <a:graphicData uri="http://schemas.openxmlformats.org/drawingml/2006/table">
            <a:tbl>
              <a:tblPr/>
              <a:tblGrid>
                <a:gridCol w="1089831"/>
                <a:gridCol w="1028687"/>
                <a:gridCol w="624682"/>
              </a:tblGrid>
              <a:tr h="1625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Reporting Level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Agent Name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Occupancy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Alsaadany, Alshimaa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27.21%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Bhatia, Priya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46.81%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Costamagna, Mickael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48.29%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Seth, Raghav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48.53%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Arora, Shivani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50.24%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Yadav, Swati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51.96%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Singh, Sushobhit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54.16%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Tashi, Tenzing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54.55%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Bhatia, Shikhar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55.72%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Pandey, Tina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57.78%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Daigneault, Michele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58.55%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Gupta, Nancy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58.96%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Paul, Arun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59.59%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62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Meitankeishangbam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ndale WT"/>
                      </a:endParaRP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60.27%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Ranger, Khristopher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60.99%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Catungal, Louella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62.44%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Sethi, Kirandeep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63.52%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Diallo, Mariama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Macias, Maria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64.36%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0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Minocha, Sanchit 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64.41%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751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Nkemaigni, </a:t>
                      </a:r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William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ndale WT"/>
                      </a:endParaRP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66.35%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Frances-Barrett, Tessa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Brown, Kerry-Ann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66.38%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93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Solano, Ariel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Roque, </a:t>
                      </a:r>
                      <a:r>
                        <a:rPr lang="en-US" sz="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Maria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Andale WT"/>
                      </a:endParaRP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66.75%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Koley, Sonali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68.54%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21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Parashar, Pankaj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Samuel, L.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ndale WT"/>
                        </a:rPr>
                        <a:t>68.74%</a:t>
                      </a:r>
                    </a:p>
                  </a:txBody>
                  <a:tcPr marL="7136" marR="7136" marT="713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944956" y="285750"/>
            <a:ext cx="1693844" cy="250004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ts val="2000"/>
              </a:lnSpc>
            </a:pPr>
            <a:r>
              <a:rPr lang="en-US" sz="1000" b="1" dirty="0" smtClean="0">
                <a:solidFill>
                  <a:srgbClr val="000000"/>
                </a:solidFill>
                <a:latin typeface="+mn-lt"/>
                <a:cs typeface="FS Thrive Elliot Regular"/>
              </a:rPr>
              <a:t>CCRs with &lt;70% </a:t>
            </a:r>
            <a:r>
              <a:rPr lang="en-US" sz="1000" b="1" dirty="0">
                <a:solidFill>
                  <a:srgbClr val="000000"/>
                </a:solidFill>
                <a:cs typeface="FS Thrive Elliot Regular"/>
              </a:rPr>
              <a:t>O</a:t>
            </a:r>
            <a:r>
              <a:rPr lang="en-US" sz="1000" b="1" dirty="0" smtClean="0">
                <a:solidFill>
                  <a:srgbClr val="000000"/>
                </a:solidFill>
                <a:latin typeface="+mn-lt"/>
                <a:cs typeface="FS Thrive Elliot Regular"/>
              </a:rPr>
              <a:t>ccupancy</a:t>
            </a:r>
          </a:p>
          <a:p>
            <a:pPr>
              <a:lnSpc>
                <a:spcPts val="2000"/>
              </a:lnSpc>
            </a:pPr>
            <a:endParaRPr lang="en-US" sz="1000" b="1" dirty="0">
              <a:solidFill>
                <a:srgbClr val="000000"/>
              </a:solidFill>
              <a:latin typeface="+mn-lt"/>
              <a:cs typeface="FS Thrive Ellio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18171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40000"/>
              <a:satMod val="155000"/>
            </a:schemeClr>
          </a:gs>
          <a:gs pos="65000">
            <a:schemeClr val="phClr">
              <a:shade val="85000"/>
              <a:satMod val="155000"/>
            </a:schemeClr>
          </a:gs>
          <a:gs pos="100000">
            <a:schemeClr val="phClr">
              <a:shade val="95000"/>
              <a:satMod val="155000"/>
            </a:schemeClr>
          </a:gs>
        </a:gsLst>
        <a:lin ang="16200000" scaled="0"/>
      </a:gradFill>
    </a:fillStyleLst>
    <a:lnStyleLst>
      <a:ln w="6350" cap="rnd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4925" cap="rnd" cmpd="sng" algn="ctr">
        <a:solidFill>
          <a:schemeClr val="phClr"/>
        </a:solidFill>
        <a:prstDash val="solid"/>
      </a:ln>
    </a:lnStyleLst>
    <a:effectStyleLst>
      <a:effectStyle>
        <a:effectLst>
          <a:outerShdw blurRad="50800" algn="tl" rotWithShape="0">
            <a:srgbClr val="000000">
              <a:alpha val="64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  <a:scene3d>
          <a:camera prst="orthographicFront" fov="0">
            <a:rot lat="0" lon="0" rev="0"/>
          </a:camera>
          <a:lightRig rig="threePt" dir="t">
            <a:rot lat="0" lon="0" rev="0"/>
          </a:lightRig>
        </a:scene3d>
        <a:sp3d prstMaterial="matte">
          <a:bevelT h="22225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shade val="50000"/>
              <a:satMod val="155000"/>
            </a:schemeClr>
          </a:gs>
          <a:gs pos="35000">
            <a:schemeClr val="phClr">
              <a:shade val="75000"/>
              <a:satMod val="155000"/>
            </a:schemeClr>
          </a:gs>
          <a:gs pos="100000">
            <a:schemeClr val="phClr">
              <a:tint val="80000"/>
              <a:satMod val="255000"/>
            </a:schemeClr>
          </a:gs>
        </a:gsLst>
        <a:lin ang="16200000" scaled="0"/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6.xml><?xml version="1.0" encoding="utf-8"?>
<a:themeOverride xmlns:a="http://schemas.openxmlformats.org/drawingml/2006/main">
  <a:clrScheme name="Inquisite">
    <a:dk1>
      <a:sysClr val="windowText" lastClr="000000"/>
    </a:dk1>
    <a:lt1>
      <a:sysClr val="window" lastClr="FFFFFF"/>
    </a:lt1>
    <a:dk2>
      <a:srgbClr val="000000"/>
    </a:dk2>
    <a:lt2>
      <a:srgbClr val="DFEDF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Inquisite">
    <a:majorFont>
      <a:latin typeface="Arial"/>
      <a:ea typeface=""/>
      <a:cs typeface=""/>
      <a:font script="Jpan" typeface="ＭＳ 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Arial"/>
      <a:ea typeface=""/>
      <a:cs typeface=""/>
      <a:font script="Jpan" typeface="ＭＳ 明朝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Inquisit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40000"/>
              <a:satMod val="155000"/>
            </a:schemeClr>
          </a:gs>
          <a:gs pos="65000">
            <a:schemeClr val="phClr">
              <a:shade val="85000"/>
              <a:satMod val="155000"/>
            </a:schemeClr>
          </a:gs>
          <a:gs pos="100000">
            <a:schemeClr val="phClr">
              <a:shade val="95000"/>
              <a:satMod val="155000"/>
            </a:schemeClr>
          </a:gs>
        </a:gsLst>
        <a:lin ang="16200000" scaled="0"/>
      </a:gradFill>
    </a:fillStyleLst>
    <a:lnStyleLst>
      <a:ln w="6350" cap="rnd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4925" cap="rnd" cmpd="sng" algn="ctr">
        <a:solidFill>
          <a:schemeClr val="phClr"/>
        </a:solidFill>
        <a:prstDash val="solid"/>
      </a:ln>
    </a:lnStyleLst>
    <a:effectStyleLst>
      <a:effectStyle>
        <a:effectLst>
          <a:outerShdw blurRad="50800" algn="tl" rotWithShape="0">
            <a:srgbClr val="000000">
              <a:alpha val="64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  <a:scene3d>
          <a:camera prst="orthographicFront" fov="0">
            <a:rot lat="0" lon="0" rev="0"/>
          </a:camera>
          <a:lightRig rig="threePt" dir="t">
            <a:rot lat="0" lon="0" rev="0"/>
          </a:lightRig>
        </a:scene3d>
        <a:sp3d prstMaterial="matte">
          <a:bevelT h="22225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shade val="50000"/>
              <a:satMod val="155000"/>
            </a:schemeClr>
          </a:gs>
          <a:gs pos="35000">
            <a:schemeClr val="phClr">
              <a:shade val="75000"/>
              <a:satMod val="155000"/>
            </a:schemeClr>
          </a:gs>
          <a:gs pos="100000">
            <a:schemeClr val="phClr">
              <a:tint val="80000"/>
              <a:satMod val="255000"/>
            </a:schemeClr>
          </a:gs>
        </a:gsLst>
        <a:lin ang="16200000" scaled="0"/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40000"/>
              <a:satMod val="155000"/>
            </a:schemeClr>
          </a:gs>
          <a:gs pos="65000">
            <a:schemeClr val="phClr">
              <a:shade val="85000"/>
              <a:satMod val="155000"/>
            </a:schemeClr>
          </a:gs>
          <a:gs pos="100000">
            <a:schemeClr val="phClr">
              <a:shade val="95000"/>
              <a:satMod val="155000"/>
            </a:schemeClr>
          </a:gs>
        </a:gsLst>
        <a:lin ang="16200000" scaled="0"/>
      </a:gradFill>
    </a:fillStyleLst>
    <a:lnStyleLst>
      <a:ln w="6350" cap="rnd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4925" cap="rnd" cmpd="sng" algn="ctr">
        <a:solidFill>
          <a:schemeClr val="phClr"/>
        </a:solidFill>
        <a:prstDash val="solid"/>
      </a:ln>
    </a:lnStyleLst>
    <a:effectStyleLst>
      <a:effectStyle>
        <a:effectLst>
          <a:outerShdw blurRad="50800" algn="tl" rotWithShape="0">
            <a:srgbClr val="000000">
              <a:alpha val="64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  <a:scene3d>
          <a:camera prst="orthographicFront" fov="0">
            <a:rot lat="0" lon="0" rev="0"/>
          </a:camera>
          <a:lightRig rig="threePt" dir="t">
            <a:rot lat="0" lon="0" rev="0"/>
          </a:lightRig>
        </a:scene3d>
        <a:sp3d prstMaterial="matte">
          <a:bevelT h="22225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shade val="50000"/>
              <a:satMod val="155000"/>
            </a:schemeClr>
          </a:gs>
          <a:gs pos="35000">
            <a:schemeClr val="phClr">
              <a:shade val="75000"/>
              <a:satMod val="155000"/>
            </a:schemeClr>
          </a:gs>
          <a:gs pos="100000">
            <a:schemeClr val="phClr">
              <a:tint val="80000"/>
              <a:satMod val="255000"/>
            </a:schemeClr>
          </a:gs>
        </a:gsLst>
        <a:lin ang="16200000" scaled="0"/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40000"/>
              <a:satMod val="155000"/>
            </a:schemeClr>
          </a:gs>
          <a:gs pos="65000">
            <a:schemeClr val="phClr">
              <a:shade val="85000"/>
              <a:satMod val="155000"/>
            </a:schemeClr>
          </a:gs>
          <a:gs pos="100000">
            <a:schemeClr val="phClr">
              <a:shade val="95000"/>
              <a:satMod val="155000"/>
            </a:schemeClr>
          </a:gs>
        </a:gsLst>
        <a:lin ang="16200000" scaled="0"/>
      </a:gradFill>
    </a:fillStyleLst>
    <a:lnStyleLst>
      <a:ln w="6350" cap="rnd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4925" cap="rnd" cmpd="sng" algn="ctr">
        <a:solidFill>
          <a:schemeClr val="phClr"/>
        </a:solidFill>
        <a:prstDash val="solid"/>
      </a:ln>
    </a:lnStyleLst>
    <a:effectStyleLst>
      <a:effectStyle>
        <a:effectLst>
          <a:outerShdw blurRad="50800" algn="tl" rotWithShape="0">
            <a:srgbClr val="000000">
              <a:alpha val="64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  <a:scene3d>
          <a:camera prst="orthographicFront" fov="0">
            <a:rot lat="0" lon="0" rev="0"/>
          </a:camera>
          <a:lightRig rig="threePt" dir="t">
            <a:rot lat="0" lon="0" rev="0"/>
          </a:lightRig>
        </a:scene3d>
        <a:sp3d prstMaterial="matte">
          <a:bevelT h="22225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shade val="50000"/>
              <a:satMod val="155000"/>
            </a:schemeClr>
          </a:gs>
          <a:gs pos="35000">
            <a:schemeClr val="phClr">
              <a:shade val="75000"/>
              <a:satMod val="155000"/>
            </a:schemeClr>
          </a:gs>
          <a:gs pos="100000">
            <a:schemeClr val="phClr">
              <a:tint val="80000"/>
              <a:satMod val="255000"/>
            </a:schemeClr>
          </a:gs>
        </a:gsLst>
        <a:lin ang="16200000" scaled="0"/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40000"/>
              <a:satMod val="155000"/>
            </a:schemeClr>
          </a:gs>
          <a:gs pos="65000">
            <a:schemeClr val="phClr">
              <a:shade val="85000"/>
              <a:satMod val="155000"/>
            </a:schemeClr>
          </a:gs>
          <a:gs pos="100000">
            <a:schemeClr val="phClr">
              <a:shade val="95000"/>
              <a:satMod val="155000"/>
            </a:schemeClr>
          </a:gs>
        </a:gsLst>
        <a:lin ang="16200000" scaled="0"/>
      </a:gradFill>
    </a:fillStyleLst>
    <a:lnStyleLst>
      <a:ln w="6350" cap="rnd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4925" cap="rnd" cmpd="sng" algn="ctr">
        <a:solidFill>
          <a:schemeClr val="phClr"/>
        </a:solidFill>
        <a:prstDash val="solid"/>
      </a:ln>
    </a:lnStyleLst>
    <a:effectStyleLst>
      <a:effectStyle>
        <a:effectLst>
          <a:outerShdw blurRad="50800" algn="tl" rotWithShape="0">
            <a:srgbClr val="000000">
              <a:alpha val="64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  <a:scene3d>
          <a:camera prst="orthographicFront" fov="0">
            <a:rot lat="0" lon="0" rev="0"/>
          </a:camera>
          <a:lightRig rig="threePt" dir="t">
            <a:rot lat="0" lon="0" rev="0"/>
          </a:lightRig>
        </a:scene3d>
        <a:sp3d prstMaterial="matte">
          <a:bevelT h="22225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shade val="50000"/>
              <a:satMod val="155000"/>
            </a:schemeClr>
          </a:gs>
          <a:gs pos="35000">
            <a:schemeClr val="phClr">
              <a:shade val="75000"/>
              <a:satMod val="155000"/>
            </a:schemeClr>
          </a:gs>
          <a:gs pos="100000">
            <a:schemeClr val="phClr">
              <a:tint val="80000"/>
              <a:satMod val="255000"/>
            </a:schemeClr>
          </a:gs>
        </a:gsLst>
        <a:lin ang="16200000" scaled="0"/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40000"/>
              <a:satMod val="155000"/>
            </a:schemeClr>
          </a:gs>
          <a:gs pos="65000">
            <a:schemeClr val="phClr">
              <a:shade val="85000"/>
              <a:satMod val="155000"/>
            </a:schemeClr>
          </a:gs>
          <a:gs pos="100000">
            <a:schemeClr val="phClr">
              <a:shade val="95000"/>
              <a:satMod val="155000"/>
            </a:schemeClr>
          </a:gs>
        </a:gsLst>
        <a:lin ang="16200000" scaled="0"/>
      </a:gradFill>
    </a:fillStyleLst>
    <a:lnStyleLst>
      <a:ln w="6350" cap="rnd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4925" cap="rnd" cmpd="sng" algn="ctr">
        <a:solidFill>
          <a:schemeClr val="phClr"/>
        </a:solidFill>
        <a:prstDash val="solid"/>
      </a:ln>
    </a:lnStyleLst>
    <a:effectStyleLst>
      <a:effectStyle>
        <a:effectLst>
          <a:outerShdw blurRad="50800" algn="tl" rotWithShape="0">
            <a:srgbClr val="000000">
              <a:alpha val="64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</a:effectStyle>
      <a:effectStyle>
        <a:effectLst>
          <a:outerShdw blurRad="39000" dist="25400" dir="5400000">
            <a:srgbClr val="000000">
              <a:alpha val="35000"/>
            </a:srgbClr>
          </a:outerShdw>
        </a:effectLst>
        <a:scene3d>
          <a:camera prst="orthographicFront" fov="0">
            <a:rot lat="0" lon="0" rev="0"/>
          </a:camera>
          <a:lightRig rig="threePt" dir="t">
            <a:rot lat="0" lon="0" rev="0"/>
          </a:lightRig>
        </a:scene3d>
        <a:sp3d prstMaterial="matte">
          <a:bevelT h="22225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shade val="50000"/>
              <a:satMod val="155000"/>
            </a:schemeClr>
          </a:gs>
          <a:gs pos="35000">
            <a:schemeClr val="phClr">
              <a:shade val="75000"/>
              <a:satMod val="155000"/>
            </a:schemeClr>
          </a:gs>
          <a:gs pos="100000">
            <a:schemeClr val="phClr">
              <a:tint val="80000"/>
              <a:satMod val="255000"/>
            </a:schemeClr>
          </a:gs>
        </a:gsLst>
        <a:lin ang="16200000" scaled="0"/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1288</TotalTime>
  <Words>4009</Words>
  <Application>Microsoft Office PowerPoint</Application>
  <PresentationFormat>On-screen Show (16:9)</PresentationFormat>
  <Paragraphs>2116</Paragraphs>
  <Slides>21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Office Theme</vt:lpstr>
      <vt:lpstr>Custom Design</vt:lpstr>
      <vt:lpstr>BMO - 1881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Mohsin jafri</dc:creator>
  <cp:lastModifiedBy>Mohsin jafri</cp:lastModifiedBy>
  <cp:revision>75</cp:revision>
  <dcterms:created xsi:type="dcterms:W3CDTF">2018-05-09T07:21:44Z</dcterms:created>
  <dcterms:modified xsi:type="dcterms:W3CDTF">2018-05-11T19:49:54Z</dcterms:modified>
</cp:coreProperties>
</file>

<file path=docProps/thumbnail.jpeg>
</file>